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50601" y="0"/>
            <a:ext cx="1553498" cy="1561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216" y="347403"/>
            <a:ext cx="17983200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0216" y="3727460"/>
            <a:ext cx="18416905" cy="6312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QX2eo3eTU0" TargetMode="External"/><Relationship Id="rId3" Type="http://schemas.openxmlformats.org/officeDocument/2006/relationships/hyperlink" Target="http://www.youtube.com/shorts/UAljzDp-ZlE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438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69821" y="4530412"/>
            <a:ext cx="12888595" cy="5748020"/>
          </a:xfrm>
          <a:prstGeom prst="rect">
            <a:avLst/>
          </a:prstGeom>
        </p:spPr>
        <p:txBody>
          <a:bodyPr wrap="square" lIns="0" tIns="253365" rIns="0" bIns="0" rtlCol="0" vert="horz">
            <a:spAutoFit/>
          </a:bodyPr>
          <a:lstStyle/>
          <a:p>
            <a:pPr marL="12700" marR="943610">
              <a:lnSpc>
                <a:spcPts val="8630"/>
              </a:lnSpc>
              <a:spcBef>
                <a:spcPts val="1995"/>
              </a:spcBef>
            </a:pPr>
            <a:r>
              <a:rPr dirty="0" sz="8800" spc="185" b="1">
                <a:solidFill>
                  <a:srgbClr val="FFFFFF"/>
                </a:solidFill>
                <a:latin typeface="Arial"/>
                <a:cs typeface="Arial"/>
              </a:rPr>
              <a:t>Жасанды</a:t>
            </a:r>
            <a:r>
              <a:rPr dirty="0" sz="88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800" spc="445" b="1">
                <a:solidFill>
                  <a:srgbClr val="FFFFFF"/>
                </a:solidFill>
                <a:latin typeface="Arial"/>
                <a:cs typeface="Arial"/>
              </a:rPr>
              <a:t>интеллект </a:t>
            </a:r>
            <a:r>
              <a:rPr dirty="0" sz="8800" spc="305" b="1">
                <a:solidFill>
                  <a:srgbClr val="FFFFFF"/>
                </a:solidFill>
                <a:latin typeface="Arial"/>
                <a:cs typeface="Arial"/>
              </a:rPr>
              <a:t>негіздері</a:t>
            </a:r>
            <a:endParaRPr sz="8800">
              <a:latin typeface="Arial"/>
              <a:cs typeface="Arial"/>
            </a:endParaRPr>
          </a:p>
          <a:p>
            <a:pPr marL="12700" marR="5080">
              <a:lnSpc>
                <a:spcPts val="8630"/>
              </a:lnSpc>
              <a:spcBef>
                <a:spcPts val="8615"/>
              </a:spcBef>
              <a:tabLst>
                <a:tab pos="4550410" algn="l"/>
              </a:tabLst>
            </a:pPr>
            <a:r>
              <a:rPr dirty="0" sz="8800" spc="-10" b="1">
                <a:solidFill>
                  <a:srgbClr val="FFFFFF"/>
                </a:solidFill>
                <a:latin typeface="Times New Roman"/>
                <a:cs typeface="Times New Roman"/>
              </a:rPr>
              <a:t>1-</a:t>
            </a:r>
            <a:r>
              <a:rPr dirty="0" sz="8800" spc="-10" b="1">
                <a:solidFill>
                  <a:srgbClr val="FFFFFF"/>
                </a:solidFill>
                <a:latin typeface="Arial"/>
                <a:cs typeface="Arial"/>
              </a:rPr>
              <a:t>дәріс</a:t>
            </a:r>
            <a:r>
              <a:rPr dirty="0" sz="8800" spc="-1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88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8800" spc="395" b="1">
                <a:solidFill>
                  <a:srgbClr val="FFFFFF"/>
                </a:solidFill>
                <a:latin typeface="Arial"/>
                <a:cs typeface="Arial"/>
              </a:rPr>
              <a:t>ЖИ</a:t>
            </a:r>
            <a:r>
              <a:rPr dirty="0" sz="8800" spc="395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8800" spc="650" b="1">
                <a:solidFill>
                  <a:srgbClr val="FFFFFF"/>
                </a:solidFill>
                <a:latin typeface="Arial"/>
                <a:cs typeface="Arial"/>
              </a:rPr>
              <a:t>ке</a:t>
            </a:r>
            <a:r>
              <a:rPr dirty="0" sz="8800" spc="-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800" spc="250" b="1">
                <a:solidFill>
                  <a:srgbClr val="FFFFFF"/>
                </a:solidFill>
                <a:latin typeface="Arial"/>
                <a:cs typeface="Arial"/>
              </a:rPr>
              <a:t>кіріспе</a:t>
            </a:r>
            <a:r>
              <a:rPr dirty="0" sz="8800" spc="250" b="1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8800" spc="340" b="1">
                <a:solidFill>
                  <a:srgbClr val="FFFFFF"/>
                </a:solidFill>
                <a:latin typeface="Arial"/>
                <a:cs typeface="Arial"/>
              </a:rPr>
              <a:t>Генеративті</a:t>
            </a:r>
            <a:r>
              <a:rPr dirty="0" sz="8800" spc="-2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800" spc="430" b="1">
                <a:solidFill>
                  <a:srgbClr val="FFFFFF"/>
                </a:solidFill>
                <a:latin typeface="Arial"/>
                <a:cs typeface="Arial"/>
              </a:rPr>
              <a:t>ЖИ</a:t>
            </a:r>
            <a:r>
              <a:rPr dirty="0" sz="8800" spc="430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889" y="2390530"/>
            <a:ext cx="8353465" cy="45720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05191" y="2718326"/>
            <a:ext cx="5481320" cy="5835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40"/>
              </a:spcBef>
            </a:pPr>
            <a:r>
              <a:rPr dirty="0" sz="2950" spc="-2130" b="1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С</a:t>
            </a:r>
            <a:r>
              <a:rPr dirty="0" sz="2950" spc="-1789" b="1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Т</a:t>
            </a:r>
            <a:r>
              <a:rPr dirty="0" sz="2950" spc="-2140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А</a:t>
            </a:r>
            <a:r>
              <a:rPr dirty="0" sz="2950" spc="-1789" b="1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Т</a:t>
            </a:r>
            <a:r>
              <a:rPr dirty="0" sz="2950" spc="-2125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baseline="-10357" sz="4425" spc="15" b="1">
                <a:solidFill>
                  <a:srgbClr val="564A3C"/>
                </a:solidFill>
                <a:latin typeface="Arial"/>
                <a:cs typeface="Arial"/>
              </a:rPr>
              <a:t>И</a:t>
            </a:r>
            <a:r>
              <a:rPr dirty="0" sz="2950" spc="-2130" b="1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С</a:t>
            </a:r>
            <a:r>
              <a:rPr dirty="0" sz="2950" spc="-1789" b="1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Т</a:t>
            </a:r>
            <a:r>
              <a:rPr dirty="0" sz="2950" spc="-2125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baseline="-10357" sz="4425" spc="15" b="1">
                <a:solidFill>
                  <a:srgbClr val="564A3C"/>
                </a:solidFill>
                <a:latin typeface="Arial"/>
                <a:cs typeface="Arial"/>
              </a:rPr>
              <a:t>И</a:t>
            </a:r>
            <a:r>
              <a:rPr dirty="0" sz="2950" spc="-1800" b="1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dirty="0" baseline="-10357" sz="4425" spc="15" b="1">
                <a:solidFill>
                  <a:srgbClr val="564A3C"/>
                </a:solidFill>
                <a:latin typeface="Arial"/>
                <a:cs typeface="Arial"/>
              </a:rPr>
              <a:t>К</a:t>
            </a:r>
            <a:r>
              <a:rPr dirty="0" sz="2950" spc="-2140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А</a:t>
            </a:r>
            <a:r>
              <a:rPr dirty="0" sz="2950" spc="-2065" b="1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dirty="0" baseline="-10357" sz="4425" spc="15" b="1">
                <a:solidFill>
                  <a:srgbClr val="564A3C"/>
                </a:solidFill>
                <a:latin typeface="Arial"/>
                <a:cs typeface="Arial"/>
              </a:rPr>
              <a:t>Л</a:t>
            </a:r>
            <a:r>
              <a:rPr dirty="0" sz="2950" spc="-2900" b="1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Ы</a:t>
            </a:r>
            <a:r>
              <a:rPr dirty="0" sz="2950" spc="-1795" b="1">
                <a:solidFill>
                  <a:srgbClr val="FF0000"/>
                </a:solidFill>
                <a:latin typeface="Arial"/>
                <a:cs typeface="Arial"/>
              </a:rPr>
              <a:t>Қ</a:t>
            </a:r>
            <a:r>
              <a:rPr dirty="0" baseline="-10357" sz="4425" spc="22" b="1">
                <a:solidFill>
                  <a:srgbClr val="564A3C"/>
                </a:solidFill>
                <a:latin typeface="Arial"/>
                <a:cs typeface="Arial"/>
              </a:rPr>
              <a:t>Қ</a:t>
            </a:r>
            <a:r>
              <a:rPr dirty="0" baseline="-10357" sz="4425" spc="150" b="1">
                <a:solidFill>
                  <a:srgbClr val="564A3C"/>
                </a:solidFill>
                <a:latin typeface="Arial"/>
                <a:cs typeface="Arial"/>
              </a:rPr>
              <a:t> </a:t>
            </a:r>
            <a:r>
              <a:rPr dirty="0" sz="2950" spc="-2140" b="1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dirty="0" baseline="-10357" sz="4425" b="1">
                <a:solidFill>
                  <a:srgbClr val="564A3C"/>
                </a:solidFill>
                <a:latin typeface="Arial"/>
                <a:cs typeface="Arial"/>
              </a:rPr>
              <a:t>Б</a:t>
            </a:r>
            <a:r>
              <a:rPr dirty="0" sz="2950" spc="-2145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baseline="-10357" sz="4425" b="1">
                <a:solidFill>
                  <a:srgbClr val="564A3C"/>
                </a:solidFill>
                <a:latin typeface="Arial"/>
                <a:cs typeface="Arial"/>
              </a:rPr>
              <a:t>А</a:t>
            </a:r>
            <a:r>
              <a:rPr dirty="0" sz="2950" spc="-1800" b="1">
                <a:solidFill>
                  <a:srgbClr val="FF0000"/>
                </a:solidFill>
                <a:latin typeface="Arial"/>
                <a:cs typeface="Arial"/>
              </a:rPr>
              <a:t>Қ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Қ</a:t>
            </a:r>
            <a:r>
              <a:rPr dirty="0" sz="2950" spc="-2905" b="1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dirty="0" baseline="-10357" sz="4425" b="1">
                <a:solidFill>
                  <a:srgbClr val="564A3C"/>
                </a:solidFill>
                <a:latin typeface="Arial"/>
                <a:cs typeface="Arial"/>
              </a:rPr>
              <a:t>Ы</a:t>
            </a:r>
            <a:r>
              <a:rPr dirty="0" sz="2950" spc="-2070" b="1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dirty="0" baseline="-10357" sz="4425" spc="7" b="1">
                <a:solidFill>
                  <a:srgbClr val="564A3C"/>
                </a:solidFill>
                <a:latin typeface="Arial"/>
                <a:cs typeface="Arial"/>
              </a:rPr>
              <a:t>Л</a:t>
            </a:r>
            <a:r>
              <a:rPr dirty="0" sz="2950" spc="-2145" b="1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dirty="0" baseline="-10357" sz="4425" b="1">
                <a:solidFill>
                  <a:srgbClr val="564A3C"/>
                </a:solidFill>
                <a:latin typeface="Arial"/>
                <a:cs typeface="Arial"/>
              </a:rPr>
              <a:t>А</a:t>
            </a:r>
            <a:r>
              <a:rPr dirty="0" sz="2950" spc="-1850" b="1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dirty="0" baseline="-10357" sz="4425" spc="15" b="1">
                <a:solidFill>
                  <a:srgbClr val="564A3C"/>
                </a:solidFill>
                <a:latin typeface="Arial"/>
                <a:cs typeface="Arial"/>
              </a:rPr>
              <a:t>У</a:t>
            </a:r>
            <a:endParaRPr baseline="-10357" sz="4425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6331" y="2414228"/>
            <a:ext cx="8267740" cy="448629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0998506" y="2257817"/>
            <a:ext cx="7258684" cy="4867910"/>
            <a:chOff x="10998506" y="2257817"/>
            <a:chExt cx="7258684" cy="486791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8506" y="2257817"/>
              <a:ext cx="7258085" cy="48672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9948" y="2281639"/>
              <a:ext cx="7172360" cy="4781573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4223" y="7749347"/>
            <a:ext cx="4476772" cy="29813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5480" rIns="0" bIns="0" rtlCol="0" vert="horz">
            <a:spAutoFit/>
          </a:bodyPr>
          <a:lstStyle/>
          <a:p>
            <a:pPr marL="112395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90">
                <a:latin typeface="Times New Roman"/>
                <a:cs typeface="Times New Roman"/>
              </a:rPr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72988" y="7019273"/>
            <a:ext cx="3007360" cy="5149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200" b="1">
                <a:latin typeface="Arial"/>
                <a:cs typeface="Arial"/>
              </a:rPr>
              <a:t>Объектіні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тану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101379" y="7027537"/>
            <a:ext cx="4462780" cy="5264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250" b="1">
                <a:latin typeface="Arial"/>
                <a:cs typeface="Arial"/>
              </a:rPr>
              <a:t>Объектіні</a:t>
            </a:r>
            <a:r>
              <a:rPr dirty="0" sz="3250" spc="60" b="1">
                <a:latin typeface="Arial"/>
                <a:cs typeface="Arial"/>
              </a:rPr>
              <a:t> </a:t>
            </a:r>
            <a:r>
              <a:rPr dirty="0" sz="3250" spc="-10" b="1">
                <a:latin typeface="Arial"/>
                <a:cs typeface="Arial"/>
              </a:rPr>
              <a:t>сегменттеу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7643" y="2985273"/>
            <a:ext cx="5010785" cy="6189980"/>
            <a:chOff x="1067643" y="2985273"/>
            <a:chExt cx="5010785" cy="61899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643" y="2985273"/>
              <a:ext cx="2571762" cy="268606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866" y="5650897"/>
              <a:ext cx="2857514" cy="3524267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6242077" y="3216294"/>
            <a:ext cx="6706234" cy="3524885"/>
            <a:chOff x="6242077" y="3216294"/>
            <a:chExt cx="6706234" cy="352488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1310" y="3934987"/>
              <a:ext cx="5362601" cy="17049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2077" y="3216294"/>
              <a:ext cx="6705632" cy="3524267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14471719" y="2225689"/>
            <a:ext cx="5125085" cy="5560695"/>
            <a:chOff x="14471719" y="2225689"/>
            <a:chExt cx="5125085" cy="556069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96765" y="2738003"/>
              <a:ext cx="3181364" cy="50482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71719" y="2225689"/>
              <a:ext cx="5124474" cy="362904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81145" y="2330464"/>
              <a:ext cx="4914923" cy="320994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534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90">
                <a:latin typeface="Times New Roman"/>
                <a:cs typeface="Times New Roman"/>
              </a:rPr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06591" y="9577026"/>
            <a:ext cx="51365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Дауыстық </a:t>
            </a:r>
            <a:r>
              <a:rPr dirty="0" sz="3600" spc="-10" b="1">
                <a:latin typeface="Arial"/>
                <a:cs typeface="Arial"/>
              </a:rPr>
              <a:t>көмекшілер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58443" y="6987082"/>
            <a:ext cx="36614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65" b="1">
                <a:latin typeface="Arial"/>
                <a:cs typeface="Arial"/>
              </a:rPr>
              <a:t>Іздеу</a:t>
            </a:r>
            <a:r>
              <a:rPr dirty="0" sz="3600" spc="-105" b="1">
                <a:latin typeface="Arial"/>
                <a:cs typeface="Arial"/>
              </a:rPr>
              <a:t> </a:t>
            </a:r>
            <a:r>
              <a:rPr dirty="0" sz="3600" spc="165" b="1">
                <a:latin typeface="Arial"/>
                <a:cs typeface="Arial"/>
              </a:rPr>
              <a:t>жүйелері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878583" y="8283564"/>
            <a:ext cx="4173854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50" b="1">
                <a:latin typeface="Arial"/>
                <a:cs typeface="Arial"/>
              </a:rPr>
              <a:t>Ұсыныс</a:t>
            </a:r>
            <a:r>
              <a:rPr dirty="0" sz="3550" spc="-75" b="1">
                <a:latin typeface="Arial"/>
                <a:cs typeface="Arial"/>
              </a:rPr>
              <a:t> </a:t>
            </a:r>
            <a:r>
              <a:rPr dirty="0" sz="3550" spc="160" b="1">
                <a:latin typeface="Arial"/>
                <a:cs typeface="Arial"/>
              </a:rPr>
              <a:t>жүйелері</a:t>
            </a:r>
            <a:endParaRPr sz="3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5480" rIns="0" bIns="0" rtlCol="0" vert="horz">
            <a:spAutoFit/>
          </a:bodyPr>
          <a:lstStyle/>
          <a:p>
            <a:pPr marL="986790">
              <a:lnSpc>
                <a:spcPct val="100000"/>
              </a:lnSpc>
              <a:spcBef>
                <a:spcPts val="100"/>
              </a:spcBef>
            </a:pPr>
            <a:r>
              <a:rPr dirty="0" sz="5000" spc="100"/>
              <a:t>Жасанды</a:t>
            </a:r>
            <a:r>
              <a:rPr dirty="0" sz="5000" spc="-114"/>
              <a:t> </a:t>
            </a:r>
            <a:r>
              <a:rPr dirty="0" sz="5000" spc="280"/>
              <a:t>интеллекттің</a:t>
            </a:r>
            <a:r>
              <a:rPr dirty="0" sz="5000" spc="-114"/>
              <a:t> </a:t>
            </a:r>
            <a:r>
              <a:rPr dirty="0" sz="5000" spc="160"/>
              <a:t>дамуы</a:t>
            </a:r>
            <a:endParaRPr sz="5000"/>
          </a:p>
        </p:txBody>
      </p:sp>
      <p:sp>
        <p:nvSpPr>
          <p:cNvPr id="3" name="object 3" descr=""/>
          <p:cNvSpPr txBox="1"/>
          <p:nvPr/>
        </p:nvSpPr>
        <p:spPr>
          <a:xfrm>
            <a:off x="1082147" y="3180022"/>
            <a:ext cx="17894935" cy="322580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640080" indent="-627380">
              <a:lnSpc>
                <a:spcPct val="100000"/>
              </a:lnSpc>
              <a:spcBef>
                <a:spcPts val="745"/>
              </a:spcBef>
              <a:buClr>
                <a:srgbClr val="564A3C"/>
              </a:buClr>
              <a:buSzPct val="130000"/>
              <a:buFont typeface="Arial"/>
              <a:buChar char="•"/>
              <a:tabLst>
                <a:tab pos="640080" algn="l"/>
              </a:tabLst>
            </a:pPr>
            <a:r>
              <a:rPr dirty="0" sz="4000" spc="215" b="1">
                <a:latin typeface="Times New Roman"/>
                <a:cs typeface="Times New Roman"/>
              </a:rPr>
              <a:t>«</a:t>
            </a:r>
            <a:r>
              <a:rPr dirty="0" sz="4000" spc="215" b="1">
                <a:latin typeface="Arial"/>
                <a:cs typeface="Arial"/>
              </a:rPr>
              <a:t>Машиналар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195" b="1">
                <a:latin typeface="Arial"/>
                <a:cs typeface="Arial"/>
              </a:rPr>
              <a:t>ойлай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85" b="1">
                <a:latin typeface="Arial"/>
                <a:cs typeface="Arial"/>
              </a:rPr>
              <a:t>алады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ма</a:t>
            </a:r>
            <a:r>
              <a:rPr dirty="0" sz="4000" b="1">
                <a:latin typeface="Times New Roman"/>
                <a:cs typeface="Times New Roman"/>
              </a:rPr>
              <a:t>?»</a:t>
            </a:r>
            <a:r>
              <a:rPr dirty="0" sz="4000" spc="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(c)</a:t>
            </a:r>
            <a:r>
              <a:rPr dirty="0" sz="4000" spc="5" b="1">
                <a:latin typeface="Times New Roman"/>
                <a:cs typeface="Times New Roman"/>
              </a:rPr>
              <a:t> </a:t>
            </a:r>
            <a:r>
              <a:rPr dirty="0" sz="4000" spc="65" b="1">
                <a:latin typeface="Arial"/>
                <a:cs typeface="Arial"/>
              </a:rPr>
              <a:t>Алан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105" b="1">
                <a:latin typeface="Arial"/>
                <a:cs typeface="Arial"/>
              </a:rPr>
              <a:t>Тьюринг</a:t>
            </a:r>
            <a:endParaRPr sz="4000">
              <a:latin typeface="Arial"/>
              <a:cs typeface="Arial"/>
            </a:endParaRPr>
          </a:p>
          <a:p>
            <a:pPr algn="just" marL="640080" marR="5080" indent="-628015">
              <a:lnSpc>
                <a:spcPct val="134400"/>
              </a:lnSpc>
              <a:spcBef>
                <a:spcPts val="400"/>
              </a:spcBef>
              <a:buClr>
                <a:srgbClr val="564A3C"/>
              </a:buClr>
              <a:buSzPct val="130000"/>
              <a:buFont typeface="Arial"/>
              <a:buChar char="•"/>
              <a:tabLst>
                <a:tab pos="640080" algn="l"/>
              </a:tabLst>
            </a:pPr>
            <a:r>
              <a:rPr dirty="0" sz="4000">
                <a:latin typeface="Microsoft Sans Serif"/>
                <a:cs typeface="Microsoft Sans Serif"/>
              </a:rPr>
              <a:t>Жасанды</a:t>
            </a:r>
            <a:r>
              <a:rPr dirty="0" sz="4000" spc="-2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интеллекттің</a:t>
            </a:r>
            <a:r>
              <a:rPr dirty="0" sz="4000" spc="-20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Times New Roman"/>
                <a:cs typeface="Times New Roman"/>
              </a:rPr>
              <a:t>(AI)</a:t>
            </a:r>
            <a:r>
              <a:rPr dirty="0" sz="4000" spc="45">
                <a:latin typeface="Times New Roman"/>
                <a:cs typeface="Times New Roman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мақсаты</a:t>
            </a:r>
            <a:r>
              <a:rPr dirty="0" sz="4000" spc="-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-</a:t>
            </a:r>
            <a:r>
              <a:rPr dirty="0" sz="4000" spc="45">
                <a:latin typeface="Times New Roman"/>
                <a:cs typeface="Times New Roman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машиналарға</a:t>
            </a:r>
            <a:r>
              <a:rPr dirty="0" sz="4000" spc="-20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адамның</a:t>
            </a:r>
            <a:r>
              <a:rPr dirty="0" sz="4000" spc="-20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ойлауы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мінез</a:t>
            </a:r>
            <a:r>
              <a:rPr dirty="0" sz="4000" spc="80">
                <a:latin typeface="Times New Roman"/>
                <a:cs typeface="Times New Roman"/>
              </a:rPr>
              <a:t>-</a:t>
            </a:r>
            <a:r>
              <a:rPr dirty="0" sz="4000" spc="95">
                <a:latin typeface="Microsoft Sans Serif"/>
                <a:cs typeface="Microsoft Sans Serif"/>
              </a:rPr>
              <a:t>құлқына</a:t>
            </a:r>
            <a:r>
              <a:rPr dirty="0" sz="4000" spc="95">
                <a:latin typeface="Times New Roman"/>
                <a:cs typeface="Times New Roman"/>
              </a:rPr>
              <a:t>,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185">
                <a:latin typeface="Microsoft Sans Serif"/>
                <a:cs typeface="Microsoft Sans Serif"/>
              </a:rPr>
              <a:t>соның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ішінде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оқуға</a:t>
            </a:r>
            <a:r>
              <a:rPr dirty="0" sz="4000" spc="90">
                <a:latin typeface="Times New Roman"/>
                <a:cs typeface="Times New Roman"/>
              </a:rPr>
              <a:t>,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пайымдауға</a:t>
            </a:r>
            <a:r>
              <a:rPr dirty="0" sz="4000" spc="100">
                <a:latin typeface="Times New Roman"/>
                <a:cs typeface="Times New Roman"/>
              </a:rPr>
              <a:t>,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болжауға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70">
                <a:latin typeface="Microsoft Sans Serif"/>
                <a:cs typeface="Microsoft Sans Serif"/>
              </a:rPr>
              <a:t>т</a:t>
            </a:r>
            <a:r>
              <a:rPr dirty="0" sz="4000" spc="70">
                <a:latin typeface="Times New Roman"/>
                <a:cs typeface="Times New Roman"/>
              </a:rPr>
              <a:t>.</a:t>
            </a:r>
            <a:r>
              <a:rPr dirty="0" sz="4000" spc="70">
                <a:latin typeface="Microsoft Sans Serif"/>
                <a:cs typeface="Microsoft Sans Serif"/>
              </a:rPr>
              <a:t>б</a:t>
            </a:r>
            <a:r>
              <a:rPr dirty="0" sz="4000" spc="70">
                <a:latin typeface="Times New Roman"/>
                <a:cs typeface="Times New Roman"/>
              </a:rPr>
              <a:t>.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еліктеуге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мүмкіндік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беру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338" y="183957"/>
            <a:ext cx="19731760" cy="109157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833" y="449071"/>
            <a:ext cx="1074166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00"/>
              <a:t>Жасанды</a:t>
            </a:r>
            <a:r>
              <a:rPr dirty="0" sz="5000" spc="-155"/>
              <a:t> </a:t>
            </a:r>
            <a:r>
              <a:rPr dirty="0" sz="5000" spc="254"/>
              <a:t>интеллект</a:t>
            </a:r>
            <a:r>
              <a:rPr dirty="0" sz="5000" spc="-155"/>
              <a:t> </a:t>
            </a:r>
            <a:r>
              <a:rPr dirty="0" sz="5000">
                <a:latin typeface="Times New Roman"/>
                <a:cs typeface="Times New Roman"/>
              </a:rPr>
              <a:t>(AI)</a:t>
            </a:r>
            <a:r>
              <a:rPr dirty="0" sz="5000" spc="-20">
                <a:latin typeface="Times New Roman"/>
                <a:cs typeface="Times New Roman"/>
              </a:rPr>
              <a:t> </a:t>
            </a:r>
            <a:r>
              <a:rPr dirty="0" sz="5000" spc="185"/>
              <a:t>тарихы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1683" y="1188155"/>
            <a:ext cx="18318480" cy="8923020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420"/>
              </a:spcBef>
            </a:pPr>
            <a:r>
              <a:rPr dirty="0" sz="3500" b="1">
                <a:latin typeface="Times New Roman"/>
                <a:cs typeface="Times New Roman"/>
              </a:rPr>
              <a:t>1.1950</a:t>
            </a:r>
            <a:r>
              <a:rPr dirty="0" sz="3500" spc="10" b="1">
                <a:latin typeface="Times New Roman"/>
                <a:cs typeface="Times New Roman"/>
              </a:rPr>
              <a:t> </a:t>
            </a:r>
            <a:r>
              <a:rPr dirty="0" sz="3500" spc="85" b="1">
                <a:latin typeface="Arial"/>
                <a:cs typeface="Arial"/>
              </a:rPr>
              <a:t>жылдар</a:t>
            </a:r>
            <a:r>
              <a:rPr dirty="0" sz="3500" spc="85" b="1">
                <a:latin typeface="Times New Roman"/>
                <a:cs typeface="Times New Roman"/>
              </a:rPr>
              <a:t>:</a:t>
            </a:r>
            <a:r>
              <a:rPr dirty="0" sz="3500" spc="10" b="1">
                <a:latin typeface="Times New Roman"/>
                <a:cs typeface="Times New Roman"/>
              </a:rPr>
              <a:t> </a:t>
            </a:r>
            <a:r>
              <a:rPr dirty="0" sz="3500" spc="110" b="1">
                <a:latin typeface="Arial"/>
                <a:cs typeface="Arial"/>
              </a:rPr>
              <a:t>АИ</a:t>
            </a:r>
            <a:r>
              <a:rPr dirty="0" sz="3500" spc="-80" b="1">
                <a:latin typeface="Arial"/>
                <a:cs typeface="Arial"/>
              </a:rPr>
              <a:t> </a:t>
            </a:r>
            <a:r>
              <a:rPr dirty="0" sz="3500" spc="145" b="1">
                <a:latin typeface="Arial"/>
                <a:cs typeface="Arial"/>
              </a:rPr>
              <a:t>тұжырымдамасының</a:t>
            </a:r>
            <a:r>
              <a:rPr dirty="0" sz="3500" spc="-85" b="1">
                <a:latin typeface="Arial"/>
                <a:cs typeface="Arial"/>
              </a:rPr>
              <a:t> </a:t>
            </a:r>
            <a:r>
              <a:rPr dirty="0" sz="3500" spc="180" b="1">
                <a:latin typeface="Arial"/>
                <a:cs typeface="Arial"/>
              </a:rPr>
              <a:t>пайда</a:t>
            </a:r>
            <a:r>
              <a:rPr dirty="0" sz="3500" spc="-80" b="1">
                <a:latin typeface="Arial"/>
                <a:cs typeface="Arial"/>
              </a:rPr>
              <a:t> </a:t>
            </a:r>
            <a:r>
              <a:rPr dirty="0" sz="3500" spc="-10" b="1">
                <a:latin typeface="Arial"/>
                <a:cs typeface="Arial"/>
              </a:rPr>
              <a:t>болуы</a:t>
            </a:r>
            <a:endParaRPr sz="35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1135"/>
              </a:spcBef>
            </a:pPr>
            <a:r>
              <a:rPr dirty="0" sz="3000">
                <a:latin typeface="Times New Roman"/>
                <a:cs typeface="Times New Roman"/>
              </a:rPr>
              <a:t>1950:</a:t>
            </a:r>
            <a:r>
              <a:rPr dirty="0" sz="3000" spc="5">
                <a:latin typeface="Times New Roman"/>
                <a:cs typeface="Times New Roman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Алан</a:t>
            </a:r>
            <a:r>
              <a:rPr dirty="0" sz="3000" spc="-35">
                <a:latin typeface="Microsoft Sans Serif"/>
                <a:cs typeface="Microsoft Sans Serif"/>
              </a:rPr>
              <a:t> </a:t>
            </a:r>
            <a:r>
              <a:rPr dirty="0" sz="3000" spc="145">
                <a:latin typeface="Microsoft Sans Serif"/>
                <a:cs typeface="Microsoft Sans Serif"/>
              </a:rPr>
              <a:t>Тьюринг</a:t>
            </a:r>
            <a:r>
              <a:rPr dirty="0" sz="3000" spc="-40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«</a:t>
            </a:r>
            <a:r>
              <a:rPr dirty="0" sz="3000">
                <a:latin typeface="Microsoft Sans Serif"/>
                <a:cs typeface="Microsoft Sans Serif"/>
              </a:rPr>
              <a:t>Есептеу</a:t>
            </a:r>
            <a:r>
              <a:rPr dirty="0" sz="3000" spc="-35">
                <a:latin typeface="Microsoft Sans Serif"/>
                <a:cs typeface="Microsoft Sans Serif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техникасы</a:t>
            </a:r>
            <a:r>
              <a:rPr dirty="0" sz="3000" spc="-35">
                <a:latin typeface="Microsoft Sans Serif"/>
                <a:cs typeface="Microsoft Sans Serif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және</a:t>
            </a:r>
            <a:r>
              <a:rPr dirty="0" sz="3000" spc="-40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интеллект</a:t>
            </a:r>
            <a:r>
              <a:rPr dirty="0" sz="3000" spc="65">
                <a:latin typeface="Times New Roman"/>
                <a:cs typeface="Times New Roman"/>
              </a:rPr>
              <a:t>»</a:t>
            </a:r>
            <a:r>
              <a:rPr dirty="0" sz="3000" spc="10">
                <a:latin typeface="Times New Roman"/>
                <a:cs typeface="Times New Roman"/>
              </a:rPr>
              <a:t> </a:t>
            </a:r>
            <a:r>
              <a:rPr dirty="0" sz="3000" spc="90">
                <a:latin typeface="Microsoft Sans Serif"/>
                <a:cs typeface="Microsoft Sans Serif"/>
              </a:rPr>
              <a:t>жариялап</a:t>
            </a:r>
            <a:r>
              <a:rPr dirty="0" sz="3000" spc="90">
                <a:latin typeface="Times New Roman"/>
                <a:cs typeface="Times New Roman"/>
              </a:rPr>
              <a:t>,</a:t>
            </a:r>
            <a:r>
              <a:rPr dirty="0" sz="3000" spc="5">
                <a:latin typeface="Times New Roman"/>
                <a:cs typeface="Times New Roman"/>
              </a:rPr>
              <a:t> </a:t>
            </a:r>
            <a:r>
              <a:rPr dirty="0" sz="3000" spc="145">
                <a:latin typeface="Microsoft Sans Serif"/>
                <a:cs typeface="Microsoft Sans Serif"/>
              </a:rPr>
              <a:t>Тьюринг</a:t>
            </a:r>
            <a:r>
              <a:rPr dirty="0" sz="3000" spc="-35">
                <a:latin typeface="Microsoft Sans Serif"/>
                <a:cs typeface="Microsoft Sans Serif"/>
              </a:rPr>
              <a:t> </a:t>
            </a:r>
            <a:r>
              <a:rPr dirty="0" sz="3000" spc="125">
                <a:latin typeface="Microsoft Sans Serif"/>
                <a:cs typeface="Microsoft Sans Serif"/>
              </a:rPr>
              <a:t>сынағын</a:t>
            </a:r>
            <a:r>
              <a:rPr dirty="0" sz="3000" spc="-35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енгізді</a:t>
            </a:r>
            <a:r>
              <a:rPr dirty="0" sz="3000" spc="55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2100"/>
              </a:spcBef>
            </a:pPr>
            <a:r>
              <a:rPr dirty="0" sz="3000">
                <a:latin typeface="Times New Roman"/>
                <a:cs typeface="Times New Roman"/>
              </a:rPr>
              <a:t>1956:</a:t>
            </a:r>
            <a:r>
              <a:rPr dirty="0" sz="3000" spc="30">
                <a:latin typeface="Times New Roman"/>
                <a:cs typeface="Times New Roman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Дартмут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конференциясы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135">
                <a:latin typeface="Times New Roman"/>
                <a:cs typeface="Times New Roman"/>
              </a:rPr>
              <a:t>AI</a:t>
            </a:r>
            <a:r>
              <a:rPr dirty="0" sz="3000" spc="35">
                <a:latin typeface="Times New Roman"/>
                <a:cs typeface="Times New Roman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зерттеулерінің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басталуын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ресми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түрде</a:t>
            </a:r>
            <a:r>
              <a:rPr dirty="0" sz="3000" spc="-10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белгілейді</a:t>
            </a:r>
            <a:r>
              <a:rPr dirty="0" sz="3000" spc="5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1840"/>
              </a:spcBef>
            </a:pPr>
            <a:r>
              <a:rPr dirty="0" sz="3500" b="1">
                <a:latin typeface="Times New Roman"/>
                <a:cs typeface="Times New Roman"/>
              </a:rPr>
              <a:t>2.1960</a:t>
            </a:r>
            <a:r>
              <a:rPr dirty="0" sz="3500" spc="20" b="1">
                <a:latin typeface="Times New Roman"/>
                <a:cs typeface="Times New Roman"/>
              </a:rPr>
              <a:t> </a:t>
            </a:r>
            <a:r>
              <a:rPr dirty="0" sz="3500" spc="125" b="1">
                <a:latin typeface="Arial"/>
                <a:cs typeface="Arial"/>
              </a:rPr>
              <a:t>ж</a:t>
            </a:r>
            <a:r>
              <a:rPr dirty="0" sz="3500" spc="125" b="1">
                <a:latin typeface="Times New Roman"/>
                <a:cs typeface="Times New Roman"/>
              </a:rPr>
              <a:t>.:</a:t>
            </a:r>
            <a:r>
              <a:rPr dirty="0" sz="3500" spc="20" b="1">
                <a:latin typeface="Times New Roman"/>
                <a:cs typeface="Times New Roman"/>
              </a:rPr>
              <a:t> </a:t>
            </a:r>
            <a:r>
              <a:rPr dirty="0" sz="3500" spc="180" b="1">
                <a:latin typeface="Arial"/>
                <a:cs typeface="Arial"/>
              </a:rPr>
              <a:t>Алғашқы</a:t>
            </a:r>
            <a:r>
              <a:rPr dirty="0" sz="3500" spc="-70" b="1">
                <a:latin typeface="Arial"/>
                <a:cs typeface="Arial"/>
              </a:rPr>
              <a:t> </a:t>
            </a:r>
            <a:r>
              <a:rPr dirty="0" sz="3500" spc="160" b="1">
                <a:latin typeface="Arial"/>
                <a:cs typeface="Arial"/>
              </a:rPr>
              <a:t>жетістіктер</a:t>
            </a:r>
            <a:endParaRPr sz="35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1425"/>
              </a:spcBef>
            </a:pPr>
            <a:r>
              <a:rPr dirty="0" sz="3000">
                <a:latin typeface="Microsoft Sans Serif"/>
                <a:cs typeface="Microsoft Sans Serif"/>
              </a:rPr>
              <a:t>Іздеу</a:t>
            </a:r>
            <a:r>
              <a:rPr dirty="0" sz="3000" spc="25">
                <a:latin typeface="Microsoft Sans Serif"/>
                <a:cs typeface="Microsoft Sans Serif"/>
              </a:rPr>
              <a:t> </a:t>
            </a:r>
            <a:r>
              <a:rPr dirty="0" sz="3000" spc="95">
                <a:latin typeface="Microsoft Sans Serif"/>
                <a:cs typeface="Microsoft Sans Serif"/>
              </a:rPr>
              <a:t>алгоритмдерін</a:t>
            </a:r>
            <a:r>
              <a:rPr dirty="0" sz="3000" spc="30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құрастыру</a:t>
            </a:r>
            <a:r>
              <a:rPr dirty="0" sz="3000" spc="30">
                <a:latin typeface="Microsoft Sans Serif"/>
                <a:cs typeface="Microsoft Sans Serif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(</a:t>
            </a:r>
            <a:r>
              <a:rPr dirty="0" sz="3000" spc="-10">
                <a:latin typeface="Microsoft Sans Serif"/>
                <a:cs typeface="Microsoft Sans Serif"/>
              </a:rPr>
              <a:t>А</a:t>
            </a:r>
            <a:r>
              <a:rPr dirty="0" sz="3000" spc="-10">
                <a:latin typeface="Times New Roman"/>
                <a:cs typeface="Times New Roman"/>
              </a:rPr>
              <a:t>*).</a:t>
            </a:r>
            <a:endParaRPr sz="300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  <a:spcBef>
                <a:spcPts val="2545"/>
              </a:spcBef>
            </a:pPr>
            <a:r>
              <a:rPr dirty="0" sz="3000" spc="225">
                <a:latin typeface="Times New Roman"/>
                <a:cs typeface="Times New Roman"/>
              </a:rPr>
              <a:t>DENDRAL</a:t>
            </a:r>
            <a:r>
              <a:rPr dirty="0" sz="3000" spc="15">
                <a:latin typeface="Times New Roman"/>
                <a:cs typeface="Times New Roman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және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195">
                <a:latin typeface="Times New Roman"/>
                <a:cs typeface="Times New Roman"/>
              </a:rPr>
              <a:t>MYCIN</a:t>
            </a:r>
            <a:r>
              <a:rPr dirty="0" sz="3000" spc="20">
                <a:latin typeface="Times New Roman"/>
                <a:cs typeface="Times New Roman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сияқты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сараптамалық</a:t>
            </a:r>
            <a:r>
              <a:rPr dirty="0" sz="3000" spc="-30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жүйелерді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құру</a:t>
            </a:r>
            <a:r>
              <a:rPr dirty="0" sz="3000" spc="5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75"/>
              </a:spcBef>
            </a:pPr>
            <a:r>
              <a:rPr dirty="0" sz="3500" b="1">
                <a:latin typeface="Times New Roman"/>
                <a:cs typeface="Times New Roman"/>
              </a:rPr>
              <a:t>3.1980</a:t>
            </a:r>
            <a:r>
              <a:rPr dirty="0" sz="3500" spc="-10" b="1">
                <a:latin typeface="Times New Roman"/>
                <a:cs typeface="Times New Roman"/>
              </a:rPr>
              <a:t> </a:t>
            </a:r>
            <a:r>
              <a:rPr dirty="0" sz="3500" spc="85" b="1">
                <a:latin typeface="Arial"/>
                <a:cs typeface="Arial"/>
              </a:rPr>
              <a:t>жылдар</a:t>
            </a:r>
            <a:r>
              <a:rPr dirty="0" sz="3500" spc="85" b="1">
                <a:latin typeface="Times New Roman"/>
                <a:cs typeface="Times New Roman"/>
              </a:rPr>
              <a:t>:</a:t>
            </a:r>
            <a:r>
              <a:rPr dirty="0" sz="3500" spc="-10" b="1">
                <a:latin typeface="Times New Roman"/>
                <a:cs typeface="Times New Roman"/>
              </a:rPr>
              <a:t> </a:t>
            </a:r>
            <a:r>
              <a:rPr dirty="0" sz="3500" b="1">
                <a:latin typeface="Times New Roman"/>
                <a:cs typeface="Times New Roman"/>
              </a:rPr>
              <a:t>AI</a:t>
            </a:r>
            <a:r>
              <a:rPr dirty="0" sz="3500" spc="-5" b="1">
                <a:latin typeface="Times New Roman"/>
                <a:cs typeface="Times New Roman"/>
              </a:rPr>
              <a:t> </a:t>
            </a:r>
            <a:r>
              <a:rPr dirty="0" sz="3500" spc="-10" b="1">
                <a:latin typeface="Arial"/>
                <a:cs typeface="Arial"/>
              </a:rPr>
              <a:t>ренессансы</a:t>
            </a:r>
            <a:endParaRPr sz="35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2715"/>
              </a:spcBef>
            </a:pPr>
            <a:r>
              <a:rPr dirty="0" sz="3000">
                <a:latin typeface="Microsoft Sans Serif"/>
                <a:cs typeface="Microsoft Sans Serif"/>
              </a:rPr>
              <a:t>Кері таралу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әдісінің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арқасында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135">
                <a:latin typeface="Microsoft Sans Serif"/>
                <a:cs typeface="Microsoft Sans Serif"/>
              </a:rPr>
              <a:t>нейрондық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желілердің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пайда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болуы</a:t>
            </a:r>
            <a:r>
              <a:rPr dirty="0" sz="3000" spc="75">
                <a:latin typeface="Times New Roman"/>
                <a:cs typeface="Times New Roman"/>
              </a:rPr>
              <a:t>.</a:t>
            </a:r>
            <a:r>
              <a:rPr dirty="0" sz="3000" spc="50">
                <a:latin typeface="Times New Roman"/>
                <a:cs typeface="Times New Roman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Өнеркәсіпте</a:t>
            </a:r>
            <a:r>
              <a:rPr dirty="0" sz="3000">
                <a:latin typeface="Microsoft Sans Serif"/>
                <a:cs typeface="Microsoft Sans Serif"/>
              </a:rPr>
              <a:t> АИ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қолдану</a:t>
            </a:r>
            <a:endParaRPr sz="3000">
              <a:latin typeface="Microsoft Sans Serif"/>
              <a:cs typeface="Microsoft Sans Serif"/>
            </a:endParaRPr>
          </a:p>
          <a:p>
            <a:pPr marL="501650">
              <a:lnSpc>
                <a:spcPct val="100000"/>
              </a:lnSpc>
              <a:spcBef>
                <a:spcPts val="600"/>
              </a:spcBef>
            </a:pPr>
            <a:r>
              <a:rPr dirty="0" sz="3000" spc="50">
                <a:latin typeface="Times New Roman"/>
                <a:cs typeface="Times New Roman"/>
              </a:rPr>
              <a:t>(</a:t>
            </a:r>
            <a:r>
              <a:rPr dirty="0" sz="3000" spc="50">
                <a:latin typeface="Microsoft Sans Serif"/>
                <a:cs typeface="Microsoft Sans Serif"/>
              </a:rPr>
              <a:t>сараптамалық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жүйелер</a:t>
            </a:r>
            <a:r>
              <a:rPr dirty="0" sz="3000" spc="55">
                <a:latin typeface="Times New Roman"/>
                <a:cs typeface="Times New Roman"/>
              </a:rPr>
              <a:t>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30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dirty="0" sz="3500" b="1">
                <a:latin typeface="Arial"/>
                <a:cs typeface="Arial"/>
              </a:rPr>
              <a:t>4.2010</a:t>
            </a:r>
            <a:r>
              <a:rPr dirty="0" sz="3500" spc="-9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жылдар:</a:t>
            </a:r>
            <a:r>
              <a:rPr dirty="0" sz="3500" spc="-9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Терең</a:t>
            </a:r>
            <a:r>
              <a:rPr dirty="0" sz="3500" spc="-90" b="1">
                <a:latin typeface="Arial"/>
                <a:cs typeface="Arial"/>
              </a:rPr>
              <a:t> </a:t>
            </a:r>
            <a:r>
              <a:rPr dirty="0" sz="3500" b="1">
                <a:latin typeface="Arial"/>
                <a:cs typeface="Arial"/>
              </a:rPr>
              <a:t>оқу</a:t>
            </a:r>
            <a:r>
              <a:rPr dirty="0" sz="3500" spc="-90" b="1">
                <a:latin typeface="Arial"/>
                <a:cs typeface="Arial"/>
              </a:rPr>
              <a:t> </a:t>
            </a:r>
            <a:r>
              <a:rPr dirty="0" sz="3500" spc="-10" b="1">
                <a:latin typeface="Arial"/>
                <a:cs typeface="Arial"/>
              </a:rPr>
              <a:t>серпіні</a:t>
            </a:r>
            <a:endParaRPr sz="3500">
              <a:latin typeface="Arial"/>
              <a:cs typeface="Arial"/>
            </a:endParaRPr>
          </a:p>
          <a:p>
            <a:pPr marL="501650" marR="5080">
              <a:lnSpc>
                <a:spcPct val="158300"/>
              </a:lnSpc>
              <a:spcBef>
                <a:spcPts val="30"/>
              </a:spcBef>
            </a:pPr>
            <a:r>
              <a:rPr dirty="0" sz="3000" spc="240">
                <a:latin typeface="Times New Roman"/>
                <a:cs typeface="Times New Roman"/>
              </a:rPr>
              <a:t>GPU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және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үлкен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деректер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95">
                <a:latin typeface="Microsoft Sans Serif"/>
                <a:cs typeface="Microsoft Sans Serif"/>
              </a:rPr>
              <a:t>арқылы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төңкеріс</a:t>
            </a:r>
            <a:r>
              <a:rPr dirty="0" sz="3000" spc="-15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жасады</a:t>
            </a:r>
            <a:r>
              <a:rPr dirty="0" sz="3000">
                <a:latin typeface="Times New Roman"/>
                <a:cs typeface="Times New Roman"/>
              </a:rPr>
              <a:t>.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2012: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 spc="65">
                <a:latin typeface="Times New Roman"/>
                <a:cs typeface="Times New Roman"/>
              </a:rPr>
              <a:t>AlexNet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 spc="100">
                <a:latin typeface="Times New Roman"/>
                <a:cs typeface="Times New Roman"/>
              </a:rPr>
              <a:t>ImageNet</a:t>
            </a:r>
            <a:r>
              <a:rPr dirty="0" sz="3000" spc="30">
                <a:latin typeface="Times New Roman"/>
                <a:cs typeface="Times New Roman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байқауында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жеңіске </a:t>
            </a:r>
            <a:r>
              <a:rPr dirty="0" sz="3000" spc="40">
                <a:latin typeface="Microsoft Sans Serif"/>
                <a:cs typeface="Microsoft Sans Serif"/>
              </a:rPr>
              <a:t>жетті</a:t>
            </a:r>
            <a:r>
              <a:rPr dirty="0" sz="3000" spc="4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4905"/>
          </a:xfrm>
          <a:custGeom>
            <a:avLst/>
            <a:gdLst/>
            <a:ahLst/>
            <a:cxnLst/>
            <a:rect l="l" t="t" r="r" b="b"/>
            <a:pathLst>
              <a:path w="20104100" h="11304905">
                <a:moveTo>
                  <a:pt x="20104098" y="11304388"/>
                </a:moveTo>
                <a:lnTo>
                  <a:pt x="0" y="11304388"/>
                </a:lnTo>
                <a:lnTo>
                  <a:pt x="0" y="0"/>
                </a:lnTo>
                <a:lnTo>
                  <a:pt x="20104098" y="0"/>
                </a:lnTo>
                <a:lnTo>
                  <a:pt x="20104098" y="11304388"/>
                </a:lnTo>
                <a:close/>
              </a:path>
            </a:pathLst>
          </a:custGeom>
          <a:solidFill>
            <a:srgbClr val="DEEB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486" y="2246039"/>
            <a:ext cx="8115340" cy="79248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6489" y="120627"/>
            <a:ext cx="15687675" cy="1797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dirty="0" sz="5000"/>
              <a:t>Жасанды</a:t>
            </a:r>
            <a:r>
              <a:rPr dirty="0" sz="5000" spc="-140"/>
              <a:t> </a:t>
            </a:r>
            <a:r>
              <a:rPr dirty="0" sz="5000"/>
              <a:t>интеллект</a:t>
            </a:r>
            <a:r>
              <a:rPr dirty="0" sz="5000" spc="-140"/>
              <a:t> </a:t>
            </a:r>
            <a:r>
              <a:rPr dirty="0" sz="5000"/>
              <a:t>пен</a:t>
            </a:r>
            <a:r>
              <a:rPr dirty="0" sz="5000" spc="-140"/>
              <a:t> </a:t>
            </a:r>
            <a:r>
              <a:rPr dirty="0" sz="5000"/>
              <a:t>машиналық</a:t>
            </a:r>
            <a:r>
              <a:rPr dirty="0" sz="5000" spc="-135"/>
              <a:t> </a:t>
            </a:r>
            <a:r>
              <a:rPr dirty="0" sz="5000"/>
              <a:t>оқыту</a:t>
            </a:r>
            <a:r>
              <a:rPr dirty="0" sz="5000" spc="-140"/>
              <a:t> </a:t>
            </a:r>
            <a:r>
              <a:rPr dirty="0" sz="5000" spc="-20"/>
              <a:t>қалай </a:t>
            </a:r>
            <a:r>
              <a:rPr dirty="0" sz="5000" spc="-10"/>
              <a:t>байланысты?</a:t>
            </a:r>
            <a:endParaRPr sz="5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32"/>
            <a:ext cx="20104100" cy="11303000"/>
            <a:chOff x="0" y="-32"/>
            <a:chExt cx="20104100" cy="11303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2"/>
              <a:ext cx="20103952" cy="113028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265" y="3671210"/>
              <a:ext cx="12982639" cy="39243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900" rIns="0" bIns="0" rtlCol="0" vert="horz">
            <a:spAutoFit/>
          </a:bodyPr>
          <a:lstStyle/>
          <a:p>
            <a:pPr marL="1077595">
              <a:lnSpc>
                <a:spcPct val="100000"/>
              </a:lnSpc>
              <a:spcBef>
                <a:spcPts val="125"/>
              </a:spcBef>
            </a:pPr>
            <a:r>
              <a:rPr dirty="0" sz="6350" spc="459"/>
              <a:t>Машиналық</a:t>
            </a:r>
            <a:r>
              <a:rPr dirty="0" sz="6350" spc="-175"/>
              <a:t> </a:t>
            </a:r>
            <a:r>
              <a:rPr dirty="0" sz="6350" spc="300"/>
              <a:t>оқыту</a:t>
            </a:r>
            <a:r>
              <a:rPr dirty="0" sz="6350" spc="-170"/>
              <a:t> </a:t>
            </a:r>
            <a:r>
              <a:rPr dirty="0" sz="6350" spc="305"/>
              <a:t>жұмыс</a:t>
            </a:r>
            <a:r>
              <a:rPr dirty="0" sz="6350" spc="-170"/>
              <a:t> </a:t>
            </a:r>
            <a:r>
              <a:rPr dirty="0" sz="6350" spc="85"/>
              <a:t>схемасы</a:t>
            </a:r>
            <a:endParaRPr sz="63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6896" y="3885200"/>
            <a:ext cx="10258475" cy="22002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5480" rIns="0" bIns="0" rtlCol="0" vert="horz">
            <a:spAutoFit/>
          </a:bodyPr>
          <a:lstStyle/>
          <a:p>
            <a:pPr marL="543560">
              <a:lnSpc>
                <a:spcPct val="100000"/>
              </a:lnSpc>
              <a:spcBef>
                <a:spcPts val="100"/>
              </a:spcBef>
            </a:pPr>
            <a:r>
              <a:rPr dirty="0" sz="5000" spc="355"/>
              <a:t>Машиналық</a:t>
            </a:r>
            <a:r>
              <a:rPr dirty="0" sz="5000" spc="-120"/>
              <a:t> </a:t>
            </a:r>
            <a:r>
              <a:rPr dirty="0" sz="5000" spc="225"/>
              <a:t>оқыту</a:t>
            </a:r>
            <a:r>
              <a:rPr dirty="0" sz="5000" spc="-120"/>
              <a:t> </a:t>
            </a:r>
            <a:r>
              <a:rPr dirty="0" sz="5000" spc="240"/>
              <a:t>жүйелерін</a:t>
            </a:r>
            <a:r>
              <a:rPr dirty="0" sz="5000" spc="-120"/>
              <a:t> </a:t>
            </a:r>
            <a:r>
              <a:rPr dirty="0" sz="5000" spc="260"/>
              <a:t>құру</a:t>
            </a:r>
            <a:r>
              <a:rPr dirty="0" sz="5000" spc="-120"/>
              <a:t> </a:t>
            </a:r>
            <a:r>
              <a:rPr dirty="0" sz="5000" spc="245"/>
              <a:t>кезеңдері</a:t>
            </a:r>
            <a:endParaRPr sz="5000"/>
          </a:p>
        </p:txBody>
      </p:sp>
      <p:sp>
        <p:nvSpPr>
          <p:cNvPr id="4" name="object 4" descr=""/>
          <p:cNvSpPr txBox="1"/>
          <p:nvPr/>
        </p:nvSpPr>
        <p:spPr>
          <a:xfrm>
            <a:off x="1083061" y="2771728"/>
            <a:ext cx="7256780" cy="52997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553085" indent="-502284">
              <a:lnSpc>
                <a:spcPct val="100000"/>
              </a:lnSpc>
              <a:spcBef>
                <a:spcPts val="355"/>
              </a:spcBef>
              <a:buClr>
                <a:srgbClr val="564A3C"/>
              </a:buClr>
              <a:buSzPct val="112790"/>
              <a:buChar char="•"/>
              <a:tabLst>
                <a:tab pos="553085" algn="l"/>
              </a:tabLst>
            </a:pPr>
            <a:r>
              <a:rPr dirty="0" sz="4300" spc="190" b="1">
                <a:latin typeface="Arial"/>
                <a:cs typeface="Arial"/>
              </a:rPr>
              <a:t>Деректер</a:t>
            </a:r>
            <a:r>
              <a:rPr dirty="0" sz="4300" spc="-110" b="1">
                <a:latin typeface="Arial"/>
                <a:cs typeface="Arial"/>
              </a:rPr>
              <a:t> </a:t>
            </a:r>
            <a:r>
              <a:rPr dirty="0" sz="4300" spc="300" b="1">
                <a:latin typeface="Arial"/>
                <a:cs typeface="Arial"/>
              </a:rPr>
              <a:t>жинау</a:t>
            </a:r>
            <a:endParaRPr sz="4300">
              <a:latin typeface="Arial"/>
              <a:cs typeface="Arial"/>
            </a:endParaRPr>
          </a:p>
          <a:p>
            <a:pPr marL="553085" indent="-502284">
              <a:lnSpc>
                <a:spcPct val="100000"/>
              </a:lnSpc>
              <a:spcBef>
                <a:spcPts val="840"/>
              </a:spcBef>
              <a:buClr>
                <a:srgbClr val="564A3C"/>
              </a:buClr>
              <a:buSzPct val="112790"/>
              <a:buChar char="•"/>
              <a:tabLst>
                <a:tab pos="553085" algn="l"/>
              </a:tabLst>
            </a:pPr>
            <a:r>
              <a:rPr dirty="0" sz="4300" spc="170" b="1">
                <a:latin typeface="Arial"/>
                <a:cs typeface="Arial"/>
              </a:rPr>
              <a:t>Деректерді</a:t>
            </a:r>
            <a:r>
              <a:rPr dirty="0" sz="4300" spc="-80" b="1">
                <a:latin typeface="Arial"/>
                <a:cs typeface="Arial"/>
              </a:rPr>
              <a:t> </a:t>
            </a:r>
            <a:r>
              <a:rPr dirty="0" sz="4300" spc="105" b="1">
                <a:latin typeface="Arial"/>
                <a:cs typeface="Arial"/>
              </a:rPr>
              <a:t>талдау</a:t>
            </a:r>
            <a:r>
              <a:rPr dirty="0" sz="4300" spc="105" b="1" i="1">
                <a:latin typeface="Times New Roman"/>
                <a:cs typeface="Times New Roman"/>
              </a:rPr>
              <a:t>/</a:t>
            </a:r>
            <a:endParaRPr sz="4300">
              <a:latin typeface="Times New Roman"/>
              <a:cs typeface="Times New Roman"/>
            </a:endParaRPr>
          </a:p>
          <a:p>
            <a:pPr marL="553720" marR="1572895" indent="-502920">
              <a:lnSpc>
                <a:spcPts val="6000"/>
              </a:lnSpc>
              <a:spcBef>
                <a:spcPts val="340"/>
              </a:spcBef>
              <a:buClr>
                <a:srgbClr val="564A3C"/>
              </a:buClr>
              <a:buSzPct val="112790"/>
              <a:buChar char="•"/>
              <a:tabLst>
                <a:tab pos="553720" algn="l"/>
              </a:tabLst>
            </a:pPr>
            <a:r>
              <a:rPr dirty="0" sz="4300" spc="150" b="1">
                <a:latin typeface="Arial"/>
                <a:cs typeface="Arial"/>
              </a:rPr>
              <a:t>тазалау </a:t>
            </a:r>
            <a:r>
              <a:rPr dirty="0" sz="4300" spc="170" b="1">
                <a:latin typeface="Arial"/>
                <a:cs typeface="Arial"/>
              </a:rPr>
              <a:t>Деректерді</a:t>
            </a:r>
            <a:r>
              <a:rPr dirty="0" sz="4300" spc="-80" b="1">
                <a:latin typeface="Arial"/>
                <a:cs typeface="Arial"/>
              </a:rPr>
              <a:t> </a:t>
            </a:r>
            <a:r>
              <a:rPr dirty="0" sz="4300" spc="165" b="1">
                <a:latin typeface="Arial"/>
                <a:cs typeface="Arial"/>
              </a:rPr>
              <a:t>өңдеу</a:t>
            </a:r>
            <a:endParaRPr sz="4300">
              <a:latin typeface="Arial"/>
              <a:cs typeface="Arial"/>
            </a:endParaRPr>
          </a:p>
          <a:p>
            <a:pPr marL="553085" indent="-502284">
              <a:lnSpc>
                <a:spcPct val="100000"/>
              </a:lnSpc>
              <a:spcBef>
                <a:spcPts val="500"/>
              </a:spcBef>
              <a:buClr>
                <a:srgbClr val="564A3C"/>
              </a:buClr>
              <a:buSzPct val="112790"/>
              <a:buChar char="•"/>
              <a:tabLst>
                <a:tab pos="553085" algn="l"/>
              </a:tabLst>
            </a:pPr>
            <a:r>
              <a:rPr dirty="0" sz="4300" spc="160" b="1">
                <a:latin typeface="Arial"/>
                <a:cs typeface="Arial"/>
              </a:rPr>
              <a:t>Модельдік</a:t>
            </a:r>
            <a:r>
              <a:rPr dirty="0" sz="4300" spc="-114" b="1">
                <a:latin typeface="Arial"/>
                <a:cs typeface="Arial"/>
              </a:rPr>
              <a:t> </a:t>
            </a:r>
            <a:r>
              <a:rPr dirty="0" sz="4300" spc="70" b="1">
                <a:latin typeface="Arial"/>
                <a:cs typeface="Arial"/>
              </a:rPr>
              <a:t>құрылыс</a:t>
            </a:r>
            <a:endParaRPr sz="4300">
              <a:latin typeface="Arial"/>
              <a:cs typeface="Arial"/>
            </a:endParaRPr>
          </a:p>
          <a:p>
            <a:pPr marL="553085" indent="-502284">
              <a:lnSpc>
                <a:spcPct val="100000"/>
              </a:lnSpc>
              <a:spcBef>
                <a:spcPts val="840"/>
              </a:spcBef>
              <a:buClr>
                <a:srgbClr val="564A3C"/>
              </a:buClr>
              <a:buSzPct val="112790"/>
              <a:buChar char="•"/>
              <a:tabLst>
                <a:tab pos="553085" algn="l"/>
              </a:tabLst>
            </a:pPr>
            <a:r>
              <a:rPr dirty="0" sz="4300" spc="114" b="1">
                <a:latin typeface="Arial"/>
                <a:cs typeface="Arial"/>
              </a:rPr>
              <a:t>Модельді</a:t>
            </a:r>
            <a:r>
              <a:rPr dirty="0" sz="4300" spc="-90" b="1">
                <a:latin typeface="Arial"/>
                <a:cs typeface="Arial"/>
              </a:rPr>
              <a:t> </a:t>
            </a:r>
            <a:r>
              <a:rPr dirty="0" sz="4300" spc="85" b="1">
                <a:latin typeface="Arial"/>
                <a:cs typeface="Arial"/>
              </a:rPr>
              <a:t>тестілеу</a:t>
            </a:r>
            <a:endParaRPr sz="4300">
              <a:latin typeface="Arial"/>
              <a:cs typeface="Arial"/>
            </a:endParaRPr>
          </a:p>
          <a:p>
            <a:pPr marL="553085" indent="-502284">
              <a:lnSpc>
                <a:spcPct val="100000"/>
              </a:lnSpc>
              <a:spcBef>
                <a:spcPts val="840"/>
              </a:spcBef>
              <a:buClr>
                <a:srgbClr val="564A3C"/>
              </a:buClr>
              <a:buSzPct val="112790"/>
              <a:buChar char="•"/>
              <a:tabLst>
                <a:tab pos="553085" algn="l"/>
              </a:tabLst>
            </a:pPr>
            <a:r>
              <a:rPr dirty="0" sz="4300" spc="114" b="1">
                <a:latin typeface="Arial"/>
                <a:cs typeface="Arial"/>
              </a:rPr>
              <a:t>Модельді</a:t>
            </a:r>
            <a:r>
              <a:rPr dirty="0" sz="4300" spc="-90" b="1">
                <a:latin typeface="Arial"/>
                <a:cs typeface="Arial"/>
              </a:rPr>
              <a:t> </a:t>
            </a:r>
            <a:r>
              <a:rPr dirty="0" sz="4300" spc="65" b="1">
                <a:latin typeface="Arial"/>
                <a:cs typeface="Arial"/>
              </a:rPr>
              <a:t>орналастыру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887" y="3711215"/>
            <a:ext cx="17735637" cy="430532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128575" y="3957151"/>
            <a:ext cx="3512185" cy="928369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793115" marR="30480" indent="-755650">
              <a:lnSpc>
                <a:spcPts val="3529"/>
              </a:lnSpc>
              <a:spcBef>
                <a:spcPts val="245"/>
              </a:spcBef>
            </a:pPr>
            <a:r>
              <a:rPr dirty="0" sz="2950" spc="5" b="1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dirty="0" sz="2950" spc="-20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baseline="-16949" sz="4425" spc="-2857" b="1">
                <a:latin typeface="Arial"/>
                <a:cs typeface="Arial"/>
              </a:rPr>
              <a:t>Б</a:t>
            </a:r>
            <a:r>
              <a:rPr dirty="0" sz="2950" spc="-114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baseline="-16949" sz="4425" spc="-3022" b="1">
                <a:latin typeface="Arial"/>
                <a:cs typeface="Arial"/>
              </a:rPr>
              <a:t>А</a:t>
            </a:r>
            <a:r>
              <a:rPr dirty="0" sz="2950" spc="-204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baseline="-16949" sz="4425" spc="-2445" b="1">
                <a:latin typeface="Arial"/>
                <a:cs typeface="Arial"/>
              </a:rPr>
              <a:t>Қ</a:t>
            </a:r>
            <a:r>
              <a:rPr dirty="0" sz="2950" spc="-10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baseline="-16949" sz="4425" spc="-4184" b="1">
                <a:latin typeface="Arial"/>
                <a:cs typeface="Arial"/>
              </a:rPr>
              <a:t>Ы</a:t>
            </a:r>
            <a:r>
              <a:rPr dirty="0" sz="2950" spc="5" b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dirty="0" sz="2950" spc="-1355" b="1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dirty="0" baseline="-16949" sz="4425" spc="-1185" b="1">
                <a:latin typeface="Arial"/>
                <a:cs typeface="Arial"/>
              </a:rPr>
              <a:t>Л</a:t>
            </a:r>
            <a:r>
              <a:rPr dirty="0" sz="2950" spc="-960" b="1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 baseline="-16949" sz="4425" spc="-1695" b="1">
                <a:latin typeface="Arial"/>
                <a:cs typeface="Arial"/>
              </a:rPr>
              <a:t>А</a:t>
            </a:r>
            <a:r>
              <a:rPr dirty="0" sz="2950" spc="-1050" b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dirty="0" baseline="-16949" sz="4425" spc="-1275" b="1">
                <a:latin typeface="Arial"/>
                <a:cs typeface="Arial"/>
              </a:rPr>
              <a:t>У</a:t>
            </a:r>
            <a:r>
              <a:rPr dirty="0" sz="2950" spc="5" b="1">
                <a:solidFill>
                  <a:srgbClr val="FFFFFF"/>
                </a:solidFill>
                <a:latin typeface="Arial"/>
                <a:cs typeface="Arial"/>
              </a:rPr>
              <a:t>ЛЫ</a:t>
            </a:r>
            <a:r>
              <a:rPr dirty="0" sz="2950" spc="10" b="1">
                <a:solidFill>
                  <a:srgbClr val="FFFFFF"/>
                </a:solidFill>
                <a:latin typeface="Arial"/>
                <a:cs typeface="Arial"/>
              </a:rPr>
              <a:t>Қ</a:t>
            </a:r>
            <a:r>
              <a:rPr dirty="0" sz="2950" spc="-10" b="1">
                <a:solidFill>
                  <a:srgbClr val="FFFFFF"/>
                </a:solidFill>
                <a:latin typeface="Arial"/>
                <a:cs typeface="Arial"/>
              </a:rPr>
              <a:t> БАҚЫЛАУ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345323" y="6211826"/>
            <a:ext cx="15391765" cy="1009650"/>
            <a:chOff x="2345323" y="6211826"/>
            <a:chExt cx="15391765" cy="10096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5323" y="6230285"/>
              <a:ext cx="2952764" cy="5238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5191" y="6230267"/>
              <a:ext cx="3076590" cy="9906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5117" y="6230267"/>
              <a:ext cx="3076590" cy="99060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0568" y="6211826"/>
              <a:ext cx="2886088" cy="67627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1187" y="822319"/>
            <a:ext cx="12795250" cy="21596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1043940" algn="l"/>
              </a:tabLst>
            </a:pPr>
            <a:r>
              <a:rPr dirty="0" spc="-25">
                <a:latin typeface="Times New Roman"/>
                <a:cs typeface="Times New Roman"/>
              </a:rPr>
              <a:t>AI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 spc="175"/>
              <a:t>модельдерін</a:t>
            </a:r>
            <a:r>
              <a:rPr dirty="0" spc="-135"/>
              <a:t> </a:t>
            </a:r>
            <a:r>
              <a:rPr dirty="0" spc="305"/>
              <a:t>құрудың</a:t>
            </a:r>
            <a:r>
              <a:rPr dirty="0" spc="-135"/>
              <a:t> </a:t>
            </a:r>
            <a:r>
              <a:rPr dirty="0" spc="254"/>
              <a:t>негізгі </a:t>
            </a:r>
            <a:r>
              <a:rPr dirty="0" spc="270"/>
              <a:t>компоненттері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226952" y="6319236"/>
            <a:ext cx="3235325" cy="2819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50" spc="55" b="1">
                <a:latin typeface="Arial"/>
                <a:cs typeface="Arial"/>
              </a:rPr>
              <a:t>Вычислительные</a:t>
            </a:r>
            <a:r>
              <a:rPr dirty="0" sz="1650" b="1">
                <a:latin typeface="Arial"/>
                <a:cs typeface="Arial"/>
              </a:rPr>
              <a:t> </a:t>
            </a:r>
            <a:r>
              <a:rPr dirty="0" sz="1650" spc="90" b="1">
                <a:latin typeface="Arial"/>
                <a:cs typeface="Arial"/>
              </a:rPr>
              <a:t>мощности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374153" y="6049430"/>
            <a:ext cx="2012950" cy="84836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 indent="-635">
              <a:lnSpc>
                <a:spcPts val="2100"/>
              </a:lnSpc>
              <a:spcBef>
                <a:spcPts val="315"/>
              </a:spcBef>
            </a:pPr>
            <a:r>
              <a:rPr dirty="0" sz="1900" b="1">
                <a:latin typeface="Arial"/>
                <a:cs typeface="Arial"/>
              </a:rPr>
              <a:t>Платформа</a:t>
            </a:r>
            <a:r>
              <a:rPr dirty="0" sz="1900" spc="310" b="1">
                <a:latin typeface="Arial"/>
                <a:cs typeface="Arial"/>
              </a:rPr>
              <a:t> </a:t>
            </a:r>
            <a:r>
              <a:rPr dirty="0" sz="1900" spc="-25" b="1">
                <a:latin typeface="Arial"/>
                <a:cs typeface="Arial"/>
              </a:rPr>
              <a:t>для </a:t>
            </a:r>
            <a:r>
              <a:rPr dirty="0" sz="1900" spc="45" b="1">
                <a:latin typeface="Arial"/>
                <a:cs typeface="Arial"/>
              </a:rPr>
              <a:t>развертывания </a:t>
            </a:r>
            <a:r>
              <a:rPr dirty="0" sz="1900" spc="185" b="1">
                <a:latin typeface="Arial"/>
                <a:cs typeface="Arial"/>
              </a:rPr>
              <a:t>ИИ</a:t>
            </a:r>
            <a:r>
              <a:rPr dirty="0" sz="1900" spc="-50" b="1">
                <a:latin typeface="Arial"/>
                <a:cs typeface="Arial"/>
              </a:rPr>
              <a:t> </a:t>
            </a:r>
            <a:r>
              <a:rPr dirty="0" sz="1900" spc="65" b="1">
                <a:latin typeface="Arial"/>
                <a:cs typeface="Arial"/>
              </a:rPr>
              <a:t>модели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724495" y="6240737"/>
            <a:ext cx="2884805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92150">
              <a:lnSpc>
                <a:spcPct val="115599"/>
              </a:lnSpc>
              <a:spcBef>
                <a:spcPts val="95"/>
              </a:spcBef>
            </a:pPr>
            <a:r>
              <a:rPr dirty="0" sz="2000" spc="55" b="1">
                <a:latin typeface="Arial"/>
                <a:cs typeface="Arial"/>
              </a:rPr>
              <a:t>Алгоритмы </a:t>
            </a:r>
            <a:r>
              <a:rPr dirty="0" sz="2000" spc="85" b="1">
                <a:latin typeface="Arial"/>
                <a:cs typeface="Arial"/>
              </a:rPr>
              <a:t>машинногообучения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86127" y="6277092"/>
            <a:ext cx="1838960" cy="650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580"/>
              </a:lnSpc>
              <a:spcBef>
                <a:spcPts val="95"/>
              </a:spcBef>
            </a:pPr>
            <a:r>
              <a:rPr dirty="0" sz="2150" spc="70" b="1">
                <a:latin typeface="Arial"/>
                <a:cs typeface="Arial"/>
              </a:rPr>
              <a:t>Данные</a:t>
            </a:r>
            <a:r>
              <a:rPr dirty="0" sz="2150" spc="-55" b="1">
                <a:latin typeface="Arial"/>
                <a:cs typeface="Arial"/>
              </a:rPr>
              <a:t> </a:t>
            </a:r>
            <a:r>
              <a:rPr dirty="0" sz="2150" spc="210" b="1">
                <a:latin typeface="Arial"/>
                <a:cs typeface="Arial"/>
              </a:rPr>
              <a:t>и</a:t>
            </a:r>
            <a:r>
              <a:rPr dirty="0" sz="2150" spc="-55" b="1">
                <a:latin typeface="Arial"/>
                <a:cs typeface="Arial"/>
              </a:rPr>
              <a:t> </a:t>
            </a:r>
            <a:r>
              <a:rPr dirty="0" sz="2150" spc="95" b="1">
                <a:latin typeface="Arial"/>
                <a:cs typeface="Arial"/>
              </a:rPr>
              <a:t>их</a:t>
            </a:r>
            <a:endParaRPr sz="2150">
              <a:latin typeface="Arial"/>
              <a:cs typeface="Arial"/>
            </a:endParaRPr>
          </a:p>
          <a:p>
            <a:pPr marL="83820">
              <a:lnSpc>
                <a:spcPts val="2340"/>
              </a:lnSpc>
            </a:pPr>
            <a:r>
              <a:rPr dirty="0" sz="1950" spc="70" b="1">
                <a:latin typeface="Arial"/>
                <a:cs typeface="Arial"/>
              </a:rPr>
              <a:t>подготовка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25" y="777755"/>
            <a:ext cx="1137094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3145" algn="l"/>
              </a:tabLst>
            </a:pPr>
            <a:r>
              <a:rPr dirty="0" spc="240"/>
              <a:t>Генеративті</a:t>
            </a:r>
            <a:r>
              <a:rPr dirty="0" spc="-170"/>
              <a:t> </a:t>
            </a:r>
            <a:r>
              <a:rPr dirty="0" spc="-25">
                <a:latin typeface="Times New Roman"/>
                <a:cs typeface="Times New Roman"/>
              </a:rPr>
              <a:t>AI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 spc="275"/>
              <a:t>дегеніміз</a:t>
            </a:r>
            <a:r>
              <a:rPr dirty="0" spc="-135"/>
              <a:t> </a:t>
            </a:r>
            <a:r>
              <a:rPr dirty="0" spc="-25"/>
              <a:t>не</a:t>
            </a:r>
            <a:r>
              <a:rPr dirty="0" spc="-25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53055" y="2743680"/>
            <a:ext cx="18297525" cy="474599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586105" indent="-502920">
              <a:lnSpc>
                <a:spcPct val="100000"/>
              </a:lnSpc>
              <a:spcBef>
                <a:spcPts val="850"/>
              </a:spcBef>
              <a:buClr>
                <a:srgbClr val="564A3C"/>
              </a:buClr>
              <a:buSzPct val="118750"/>
              <a:buChar char="•"/>
              <a:tabLst>
                <a:tab pos="586105" algn="l"/>
              </a:tabLst>
            </a:pPr>
            <a:r>
              <a:rPr dirty="0" sz="4000" spc="150" b="1">
                <a:latin typeface="Arial"/>
                <a:cs typeface="Arial"/>
              </a:rPr>
              <a:t>Генеративті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AI</a:t>
            </a:r>
            <a:r>
              <a:rPr dirty="0" sz="4000" spc="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-</a:t>
            </a:r>
            <a:r>
              <a:rPr dirty="0" sz="4000" spc="10" b="1">
                <a:latin typeface="Times New Roman"/>
                <a:cs typeface="Times New Roman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бар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талдау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негізінде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жаңа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деректерді</a:t>
            </a:r>
            <a:endParaRPr sz="4000">
              <a:latin typeface="Microsoft Sans Serif"/>
              <a:cs typeface="Microsoft Sans Serif"/>
            </a:endParaRPr>
          </a:p>
          <a:p>
            <a:pPr marL="586105">
              <a:lnSpc>
                <a:spcPct val="100000"/>
              </a:lnSpc>
              <a:spcBef>
                <a:spcPts val="750"/>
              </a:spcBef>
            </a:pPr>
            <a:r>
              <a:rPr dirty="0" sz="4000" spc="95">
                <a:latin typeface="Times New Roman"/>
                <a:cs typeface="Times New Roman"/>
              </a:rPr>
              <a:t>(</a:t>
            </a:r>
            <a:r>
              <a:rPr dirty="0" sz="4000" spc="95">
                <a:latin typeface="Microsoft Sans Serif"/>
                <a:cs typeface="Microsoft Sans Serif"/>
              </a:rPr>
              <a:t>мәтін</a:t>
            </a:r>
            <a:r>
              <a:rPr dirty="0" sz="4000" spc="95">
                <a:latin typeface="Times New Roman"/>
                <a:cs typeface="Times New Roman"/>
              </a:rPr>
              <a:t>,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суреттер</a:t>
            </a:r>
            <a:r>
              <a:rPr dirty="0" sz="4000" spc="65">
                <a:latin typeface="Times New Roman"/>
                <a:cs typeface="Times New Roman"/>
              </a:rPr>
              <a:t>,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музыка</a:t>
            </a:r>
            <a:r>
              <a:rPr dirty="0" sz="4000" spc="55">
                <a:latin typeface="Times New Roman"/>
                <a:cs typeface="Times New Roman"/>
              </a:rPr>
              <a:t>)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жасайтын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технология</a:t>
            </a:r>
            <a:r>
              <a:rPr dirty="0" sz="4000" spc="12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4000">
              <a:latin typeface="Times New Roman"/>
              <a:cs typeface="Times New Roman"/>
            </a:endParaRPr>
          </a:p>
          <a:p>
            <a:pPr marL="586105" indent="-502920">
              <a:lnSpc>
                <a:spcPct val="100000"/>
              </a:lnSpc>
              <a:buClr>
                <a:srgbClr val="564A3C"/>
              </a:buClr>
              <a:buSzPct val="120253"/>
              <a:buFont typeface="Arial"/>
              <a:buChar char="•"/>
              <a:tabLst>
                <a:tab pos="586105" algn="l"/>
              </a:tabLst>
            </a:pPr>
            <a:r>
              <a:rPr dirty="0" sz="3950" spc="105">
                <a:latin typeface="Times New Roman"/>
                <a:cs typeface="Times New Roman"/>
              </a:rPr>
              <a:t>VAE,</a:t>
            </a:r>
            <a:r>
              <a:rPr dirty="0" sz="3950" spc="10">
                <a:latin typeface="Times New Roman"/>
                <a:cs typeface="Times New Roman"/>
              </a:rPr>
              <a:t> </a:t>
            </a:r>
            <a:r>
              <a:rPr dirty="0" sz="3950" spc="315">
                <a:latin typeface="Times New Roman"/>
                <a:cs typeface="Times New Roman"/>
              </a:rPr>
              <a:t>GAN</a:t>
            </a:r>
            <a:r>
              <a:rPr dirty="0" sz="3950" spc="10">
                <a:latin typeface="Times New Roman"/>
                <a:cs typeface="Times New Roman"/>
              </a:rPr>
              <a:t> </a:t>
            </a:r>
            <a:r>
              <a:rPr dirty="0" sz="3950" spc="120">
                <a:latin typeface="Microsoft Sans Serif"/>
                <a:cs typeface="Microsoft Sans Serif"/>
              </a:rPr>
              <a:t>және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130">
                <a:latin typeface="Times New Roman"/>
                <a:cs typeface="Times New Roman"/>
              </a:rPr>
              <a:t>Transformer</a:t>
            </a:r>
            <a:r>
              <a:rPr dirty="0" sz="3950" spc="10">
                <a:latin typeface="Times New Roman"/>
                <a:cs typeface="Times New Roman"/>
              </a:rPr>
              <a:t> </a:t>
            </a:r>
            <a:r>
              <a:rPr dirty="0" sz="3950" spc="100">
                <a:latin typeface="Microsoft Sans Serif"/>
                <a:cs typeface="Microsoft Sans Serif"/>
              </a:rPr>
              <a:t>сияқты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175">
                <a:latin typeface="Microsoft Sans Serif"/>
                <a:cs typeface="Microsoft Sans Serif"/>
              </a:rPr>
              <a:t>нейрондық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65">
                <a:latin typeface="Microsoft Sans Serif"/>
                <a:cs typeface="Microsoft Sans Serif"/>
              </a:rPr>
              <a:t>желілерді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80">
                <a:latin typeface="Microsoft Sans Serif"/>
                <a:cs typeface="Microsoft Sans Serif"/>
              </a:rPr>
              <a:t>пайдаланады</a:t>
            </a:r>
            <a:r>
              <a:rPr dirty="0" sz="3950" spc="80">
                <a:latin typeface="Times New Roman"/>
                <a:cs typeface="Times New Roman"/>
              </a:rPr>
              <a:t>.</a:t>
            </a: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3950">
              <a:latin typeface="Times New Roman"/>
              <a:cs typeface="Times New Roman"/>
            </a:endParaRPr>
          </a:p>
          <a:p>
            <a:pPr marL="586105" indent="-573405">
              <a:lnSpc>
                <a:spcPct val="100000"/>
              </a:lnSpc>
              <a:buClr>
                <a:srgbClr val="564A3C"/>
              </a:buClr>
              <a:buSzPct val="120253"/>
              <a:buChar char="•"/>
              <a:tabLst>
                <a:tab pos="586105" algn="l"/>
              </a:tabLst>
            </a:pPr>
            <a:r>
              <a:rPr dirty="0" sz="3950" spc="50" b="1">
                <a:latin typeface="Arial"/>
                <a:cs typeface="Arial"/>
              </a:rPr>
              <a:t>Мысалдар</a:t>
            </a:r>
            <a:r>
              <a:rPr dirty="0" sz="3950" spc="50" b="1">
                <a:latin typeface="Times New Roman"/>
                <a:cs typeface="Times New Roman"/>
              </a:rPr>
              <a:t>:</a:t>
            </a:r>
            <a:r>
              <a:rPr dirty="0" sz="3950" spc="15" b="1">
                <a:latin typeface="Times New Roman"/>
                <a:cs typeface="Times New Roman"/>
              </a:rPr>
              <a:t> </a:t>
            </a:r>
            <a:r>
              <a:rPr dirty="0" sz="3950" spc="200">
                <a:latin typeface="Times New Roman"/>
                <a:cs typeface="Times New Roman"/>
              </a:rPr>
              <a:t>ChatGPT,</a:t>
            </a:r>
            <a:r>
              <a:rPr dirty="0" sz="3950" spc="20">
                <a:latin typeface="Times New Roman"/>
                <a:cs typeface="Times New Roman"/>
              </a:rPr>
              <a:t> </a:t>
            </a:r>
            <a:r>
              <a:rPr dirty="0" sz="3950" spc="145">
                <a:latin typeface="Times New Roman"/>
                <a:cs typeface="Times New Roman"/>
              </a:rPr>
              <a:t>DALL·E,</a:t>
            </a:r>
            <a:r>
              <a:rPr dirty="0" sz="3950" spc="20">
                <a:latin typeface="Times New Roman"/>
                <a:cs typeface="Times New Roman"/>
              </a:rPr>
              <a:t> </a:t>
            </a:r>
            <a:r>
              <a:rPr dirty="0" sz="3950" spc="125">
                <a:latin typeface="Times New Roman"/>
                <a:cs typeface="Times New Roman"/>
              </a:rPr>
              <a:t>MidJourney.</a:t>
            </a:r>
            <a:endParaRPr sz="3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4570" y="4649490"/>
            <a:ext cx="504827" cy="5810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2903" y="602021"/>
            <a:ext cx="49161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5"/>
              <a:t>Терминология</a:t>
            </a:r>
            <a:endParaRPr sz="5000"/>
          </a:p>
        </p:txBody>
      </p:sp>
      <p:sp>
        <p:nvSpPr>
          <p:cNvPr id="4" name="object 4" descr=""/>
          <p:cNvSpPr txBox="1"/>
          <p:nvPr/>
        </p:nvSpPr>
        <p:spPr>
          <a:xfrm>
            <a:off x="742903" y="2055935"/>
            <a:ext cx="17068165" cy="77209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9525">
              <a:lnSpc>
                <a:spcPts val="4650"/>
              </a:lnSpc>
              <a:spcBef>
                <a:spcPts val="275"/>
              </a:spcBef>
            </a:pPr>
            <a:r>
              <a:rPr dirty="0" sz="3900" spc="80" b="1">
                <a:latin typeface="Arial"/>
                <a:cs typeface="Arial"/>
              </a:rPr>
              <a:t>Жасанды</a:t>
            </a:r>
            <a:r>
              <a:rPr dirty="0" sz="3900" spc="-150" b="1">
                <a:latin typeface="Arial"/>
                <a:cs typeface="Arial"/>
              </a:rPr>
              <a:t> </a:t>
            </a:r>
            <a:r>
              <a:rPr dirty="0" sz="3900" spc="190" b="1">
                <a:latin typeface="Arial"/>
                <a:cs typeface="Arial"/>
              </a:rPr>
              <a:t>интеллект</a:t>
            </a:r>
            <a:r>
              <a:rPr dirty="0" sz="3900" spc="-145" b="1">
                <a:latin typeface="Arial"/>
                <a:cs typeface="Arial"/>
              </a:rPr>
              <a:t> </a:t>
            </a:r>
            <a:r>
              <a:rPr dirty="0" sz="3900" spc="-35" b="1">
                <a:latin typeface="Times New Roman"/>
                <a:cs typeface="Times New Roman"/>
              </a:rPr>
              <a:t>(Artificial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spc="-45" b="1">
                <a:latin typeface="Times New Roman"/>
                <a:cs typeface="Times New Roman"/>
              </a:rPr>
              <a:t>Intelligence,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b="1">
                <a:latin typeface="Times New Roman"/>
                <a:cs typeface="Times New Roman"/>
              </a:rPr>
              <a:t>AI)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b="1">
                <a:latin typeface="Times New Roman"/>
                <a:cs typeface="Times New Roman"/>
              </a:rPr>
              <a:t>–</a:t>
            </a:r>
            <a:r>
              <a:rPr dirty="0" sz="3900" spc="-45" b="1">
                <a:latin typeface="Times New Roman"/>
                <a:cs typeface="Times New Roman"/>
              </a:rPr>
              <a:t> </a:t>
            </a:r>
            <a:r>
              <a:rPr dirty="0" sz="3900" spc="120">
                <a:latin typeface="Microsoft Sans Serif"/>
                <a:cs typeface="Microsoft Sans Serif"/>
              </a:rPr>
              <a:t>үлгіні</a:t>
            </a:r>
            <a:r>
              <a:rPr dirty="0" sz="3900" spc="-100">
                <a:latin typeface="Microsoft Sans Serif"/>
                <a:cs typeface="Microsoft Sans Serif"/>
              </a:rPr>
              <a:t> </a:t>
            </a:r>
            <a:r>
              <a:rPr dirty="0" sz="3900" spc="85">
                <a:latin typeface="Microsoft Sans Serif"/>
                <a:cs typeface="Microsoft Sans Serif"/>
              </a:rPr>
              <a:t>тану</a:t>
            </a:r>
            <a:r>
              <a:rPr dirty="0" sz="3900" spc="85">
                <a:latin typeface="Times New Roman"/>
                <a:cs typeface="Times New Roman"/>
              </a:rPr>
              <a:t>,</a:t>
            </a:r>
            <a:r>
              <a:rPr dirty="0" sz="3900" spc="-40">
                <a:latin typeface="Times New Roman"/>
                <a:cs typeface="Times New Roman"/>
              </a:rPr>
              <a:t> </a:t>
            </a:r>
            <a:r>
              <a:rPr dirty="0" sz="3900" spc="160">
                <a:latin typeface="Microsoft Sans Serif"/>
                <a:cs typeface="Microsoft Sans Serif"/>
              </a:rPr>
              <a:t>табиғи</a:t>
            </a:r>
            <a:r>
              <a:rPr dirty="0" sz="3900" spc="-100">
                <a:latin typeface="Microsoft Sans Serif"/>
                <a:cs typeface="Microsoft Sans Serif"/>
              </a:rPr>
              <a:t> </a:t>
            </a:r>
            <a:r>
              <a:rPr dirty="0" sz="3900" spc="30">
                <a:latin typeface="Microsoft Sans Serif"/>
                <a:cs typeface="Microsoft Sans Serif"/>
              </a:rPr>
              <a:t>тілді </a:t>
            </a:r>
            <a:r>
              <a:rPr dirty="0" sz="3900" spc="95">
                <a:latin typeface="Microsoft Sans Serif"/>
                <a:cs typeface="Microsoft Sans Serif"/>
              </a:rPr>
              <a:t>өңдеу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14">
                <a:latin typeface="Microsoft Sans Serif"/>
                <a:cs typeface="Microsoft Sans Serif"/>
              </a:rPr>
              <a:t>және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95">
                <a:latin typeface="Microsoft Sans Serif"/>
                <a:cs typeface="Microsoft Sans Serif"/>
              </a:rPr>
              <a:t>шешім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45">
                <a:latin typeface="Microsoft Sans Serif"/>
                <a:cs typeface="Microsoft Sans Serif"/>
              </a:rPr>
              <a:t>қабылдау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00">
                <a:latin typeface="Microsoft Sans Serif"/>
                <a:cs typeface="Microsoft Sans Serif"/>
              </a:rPr>
              <a:t>сияқты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25">
                <a:latin typeface="Microsoft Sans Serif"/>
                <a:cs typeface="Microsoft Sans Serif"/>
              </a:rPr>
              <a:t>адамның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65">
                <a:latin typeface="Microsoft Sans Serif"/>
                <a:cs typeface="Microsoft Sans Serif"/>
              </a:rPr>
              <a:t>интеллектуалдық </a:t>
            </a:r>
            <a:r>
              <a:rPr dirty="0" sz="3900" spc="110">
                <a:latin typeface="Microsoft Sans Serif"/>
                <a:cs typeface="Microsoft Sans Serif"/>
              </a:rPr>
              <a:t>функцияларын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155">
                <a:latin typeface="Microsoft Sans Serif"/>
                <a:cs typeface="Microsoft Sans Serif"/>
              </a:rPr>
              <a:t>имитациялай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алатын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40">
                <a:latin typeface="Microsoft Sans Serif"/>
                <a:cs typeface="Microsoft Sans Serif"/>
              </a:rPr>
              <a:t>компьютерлік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05">
                <a:latin typeface="Microsoft Sans Serif"/>
                <a:cs typeface="Microsoft Sans Serif"/>
              </a:rPr>
              <a:t>жүйелер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14">
                <a:latin typeface="Microsoft Sans Serif"/>
                <a:cs typeface="Microsoft Sans Serif"/>
              </a:rPr>
              <a:t>мен </a:t>
            </a:r>
            <a:r>
              <a:rPr dirty="0" sz="3900" spc="65">
                <a:latin typeface="Microsoft Sans Serif"/>
                <a:cs typeface="Microsoft Sans Serif"/>
              </a:rPr>
              <a:t>бағдарламаларды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05">
                <a:latin typeface="Microsoft Sans Serif"/>
                <a:cs typeface="Microsoft Sans Serif"/>
              </a:rPr>
              <a:t>әзірлейтін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150">
                <a:latin typeface="Microsoft Sans Serif"/>
                <a:cs typeface="Microsoft Sans Serif"/>
              </a:rPr>
              <a:t>ғылым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саласы</a:t>
            </a:r>
            <a:r>
              <a:rPr dirty="0" sz="3900" spc="-10">
                <a:latin typeface="Times New Roman"/>
                <a:cs typeface="Times New Roman"/>
              </a:rPr>
              <a:t>.</a:t>
            </a: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ct val="115399"/>
              </a:lnSpc>
            </a:pPr>
            <a:r>
              <a:rPr dirty="0" sz="3900" spc="275" b="1">
                <a:latin typeface="Arial"/>
                <a:cs typeface="Arial"/>
              </a:rPr>
              <a:t>Машиналық</a:t>
            </a:r>
            <a:r>
              <a:rPr dirty="0" sz="3900" spc="-155" b="1">
                <a:latin typeface="Arial"/>
                <a:cs typeface="Arial"/>
              </a:rPr>
              <a:t> </a:t>
            </a:r>
            <a:r>
              <a:rPr dirty="0" sz="3900" spc="175" b="1">
                <a:latin typeface="Arial"/>
                <a:cs typeface="Arial"/>
              </a:rPr>
              <a:t>оқыту</a:t>
            </a:r>
            <a:r>
              <a:rPr dirty="0" sz="3900" spc="-150" b="1">
                <a:latin typeface="Arial"/>
                <a:cs typeface="Arial"/>
              </a:rPr>
              <a:t> </a:t>
            </a:r>
            <a:r>
              <a:rPr dirty="0" sz="3900" spc="-30" b="1">
                <a:latin typeface="Times New Roman"/>
                <a:cs typeface="Times New Roman"/>
              </a:rPr>
              <a:t>(Machine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spc="-60" b="1">
                <a:latin typeface="Times New Roman"/>
                <a:cs typeface="Times New Roman"/>
              </a:rPr>
              <a:t>Learning,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spc="50" b="1">
                <a:latin typeface="Times New Roman"/>
                <a:cs typeface="Times New Roman"/>
              </a:rPr>
              <a:t>ML)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b="1">
                <a:latin typeface="Times New Roman"/>
                <a:cs typeface="Times New Roman"/>
              </a:rPr>
              <a:t>–</a:t>
            </a:r>
            <a:r>
              <a:rPr dirty="0" sz="3900" spc="-40" b="1">
                <a:latin typeface="Times New Roman"/>
                <a:cs typeface="Times New Roman"/>
              </a:rPr>
              <a:t> </a:t>
            </a:r>
            <a:r>
              <a:rPr dirty="0" sz="3900" spc="65">
                <a:latin typeface="Microsoft Sans Serif"/>
                <a:cs typeface="Microsoft Sans Serif"/>
              </a:rPr>
              <a:t>мәліметтерді</a:t>
            </a:r>
            <a:r>
              <a:rPr dirty="0" sz="3900" spc="-105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зерттейтін </a:t>
            </a:r>
            <a:r>
              <a:rPr dirty="0" sz="3900" spc="114">
                <a:latin typeface="Microsoft Sans Serif"/>
                <a:cs typeface="Microsoft Sans Serif"/>
              </a:rPr>
              <a:t>және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55">
                <a:latin typeface="Microsoft Sans Serif"/>
                <a:cs typeface="Microsoft Sans Serif"/>
              </a:rPr>
              <a:t>талдай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90">
                <a:latin typeface="Microsoft Sans Serif"/>
                <a:cs typeface="Microsoft Sans Serif"/>
              </a:rPr>
              <a:t>алатын</a:t>
            </a:r>
            <a:r>
              <a:rPr dirty="0" sz="3900" spc="90">
                <a:latin typeface="Times New Roman"/>
                <a:cs typeface="Times New Roman"/>
              </a:rPr>
              <a:t>,</a:t>
            </a:r>
            <a:r>
              <a:rPr dirty="0" sz="3900" spc="20">
                <a:latin typeface="Times New Roman"/>
                <a:cs typeface="Times New Roman"/>
              </a:rPr>
              <a:t> </a:t>
            </a:r>
            <a:r>
              <a:rPr dirty="0" sz="3900" spc="90">
                <a:latin typeface="Microsoft Sans Serif"/>
                <a:cs typeface="Microsoft Sans Serif"/>
              </a:rPr>
              <a:t>заңдылықтарды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155">
                <a:latin typeface="Microsoft Sans Serif"/>
                <a:cs typeface="Microsoft Sans Serif"/>
              </a:rPr>
              <a:t>ашатын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114">
                <a:latin typeface="Microsoft Sans Serif"/>
                <a:cs typeface="Microsoft Sans Serif"/>
              </a:rPr>
              <a:t>және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оларды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50">
                <a:latin typeface="Microsoft Sans Serif"/>
                <a:cs typeface="Microsoft Sans Serif"/>
              </a:rPr>
              <a:t>есептерді </a:t>
            </a:r>
            <a:r>
              <a:rPr dirty="0" sz="3900" spc="195">
                <a:latin typeface="Microsoft Sans Serif"/>
                <a:cs typeface="Microsoft Sans Serif"/>
              </a:rPr>
              <a:t>шешу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195">
                <a:latin typeface="Microsoft Sans Serif"/>
                <a:cs typeface="Microsoft Sans Serif"/>
              </a:rPr>
              <a:t>үшін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90">
                <a:latin typeface="Microsoft Sans Serif"/>
                <a:cs typeface="Microsoft Sans Serif"/>
              </a:rPr>
              <a:t>пайдалана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алатын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114">
                <a:latin typeface="Microsoft Sans Serif"/>
                <a:cs typeface="Microsoft Sans Serif"/>
              </a:rPr>
              <a:t>алгоритмдер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140">
                <a:latin typeface="Microsoft Sans Serif"/>
                <a:cs typeface="Microsoft Sans Serif"/>
              </a:rPr>
              <a:t>мен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90">
                <a:latin typeface="Microsoft Sans Serif"/>
                <a:cs typeface="Microsoft Sans Serif"/>
              </a:rPr>
              <a:t>жүйелерді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85">
                <a:latin typeface="Microsoft Sans Serif"/>
                <a:cs typeface="Microsoft Sans Serif"/>
              </a:rPr>
              <a:t>құру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-10">
                <a:latin typeface="Microsoft Sans Serif"/>
                <a:cs typeface="Microsoft Sans Serif"/>
              </a:rPr>
              <a:t>әдісі</a:t>
            </a:r>
            <a:r>
              <a:rPr dirty="0" sz="3900" spc="-10">
                <a:latin typeface="Times New Roman"/>
                <a:cs typeface="Times New Roman"/>
              </a:rPr>
              <a:t>.</a:t>
            </a: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241935">
              <a:lnSpc>
                <a:spcPct val="115399"/>
              </a:lnSpc>
              <a:spcBef>
                <a:spcPts val="5"/>
              </a:spcBef>
            </a:pPr>
            <a:r>
              <a:rPr dirty="0" sz="3900" spc="140" b="1">
                <a:latin typeface="Arial"/>
                <a:cs typeface="Arial"/>
              </a:rPr>
              <a:t>Терең</a:t>
            </a:r>
            <a:r>
              <a:rPr dirty="0" sz="3900" spc="-110" b="1">
                <a:latin typeface="Arial"/>
                <a:cs typeface="Arial"/>
              </a:rPr>
              <a:t> </a:t>
            </a:r>
            <a:r>
              <a:rPr dirty="0" sz="3900" spc="229" b="1">
                <a:latin typeface="Arial"/>
                <a:cs typeface="Arial"/>
              </a:rPr>
              <a:t>оқу</a:t>
            </a:r>
            <a:r>
              <a:rPr dirty="0" sz="3900" spc="-110" b="1">
                <a:latin typeface="Arial"/>
                <a:cs typeface="Arial"/>
              </a:rPr>
              <a:t> </a:t>
            </a:r>
            <a:r>
              <a:rPr dirty="0" sz="3900" spc="-35" b="1">
                <a:latin typeface="Times New Roman"/>
                <a:cs typeface="Times New Roman"/>
              </a:rPr>
              <a:t>(DeepLearning,DL)</a:t>
            </a:r>
            <a:r>
              <a:rPr dirty="0" sz="3900" b="1">
                <a:latin typeface="Times New Roman"/>
                <a:cs typeface="Times New Roman"/>
              </a:rPr>
              <a:t> – </a:t>
            </a:r>
            <a:r>
              <a:rPr dirty="0" sz="3900" spc="65">
                <a:latin typeface="Microsoft Sans Serif"/>
                <a:cs typeface="Microsoft Sans Serif"/>
              </a:rPr>
              <a:t>деректерді</a:t>
            </a:r>
            <a:r>
              <a:rPr dirty="0" sz="3900" spc="-60">
                <a:latin typeface="Microsoft Sans Serif"/>
                <a:cs typeface="Microsoft Sans Serif"/>
              </a:rPr>
              <a:t> </a:t>
            </a:r>
            <a:r>
              <a:rPr dirty="0" sz="3900" spc="100">
                <a:latin typeface="Microsoft Sans Serif"/>
                <a:cs typeface="Microsoft Sans Serif"/>
              </a:rPr>
              <a:t>өңдеу</a:t>
            </a:r>
            <a:r>
              <a:rPr dirty="0" sz="3900" spc="-65">
                <a:latin typeface="Microsoft Sans Serif"/>
                <a:cs typeface="Microsoft Sans Serif"/>
              </a:rPr>
              <a:t> </a:t>
            </a:r>
            <a:r>
              <a:rPr dirty="0" sz="3900" spc="114">
                <a:latin typeface="Microsoft Sans Serif"/>
                <a:cs typeface="Microsoft Sans Serif"/>
              </a:rPr>
              <a:t>және</a:t>
            </a:r>
            <a:r>
              <a:rPr dirty="0" sz="3900" spc="-65">
                <a:latin typeface="Microsoft Sans Serif"/>
                <a:cs typeface="Microsoft Sans Serif"/>
              </a:rPr>
              <a:t> </a:t>
            </a:r>
            <a:r>
              <a:rPr dirty="0" sz="3900">
                <a:latin typeface="Microsoft Sans Serif"/>
                <a:cs typeface="Microsoft Sans Serif"/>
              </a:rPr>
              <a:t>талдау</a:t>
            </a:r>
            <a:r>
              <a:rPr dirty="0" sz="3900" spc="-65">
                <a:latin typeface="Microsoft Sans Serif"/>
                <a:cs typeface="Microsoft Sans Serif"/>
              </a:rPr>
              <a:t> </a:t>
            </a:r>
            <a:r>
              <a:rPr dirty="0" sz="3900" spc="175">
                <a:latin typeface="Microsoft Sans Serif"/>
                <a:cs typeface="Microsoft Sans Serif"/>
              </a:rPr>
              <a:t>үшін </a:t>
            </a:r>
            <a:r>
              <a:rPr dirty="0" sz="3900" spc="75">
                <a:latin typeface="Microsoft Sans Serif"/>
                <a:cs typeface="Microsoft Sans Serif"/>
              </a:rPr>
              <a:t>жасанды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175">
                <a:latin typeface="Microsoft Sans Serif"/>
                <a:cs typeface="Microsoft Sans Serif"/>
              </a:rPr>
              <a:t>нейрондық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65">
                <a:latin typeface="Microsoft Sans Serif"/>
                <a:cs typeface="Microsoft Sans Serif"/>
              </a:rPr>
              <a:t>желілерді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пайдалануға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95">
                <a:latin typeface="Microsoft Sans Serif"/>
                <a:cs typeface="Microsoft Sans Serif"/>
              </a:rPr>
              <a:t>негізделген</a:t>
            </a:r>
            <a:r>
              <a:rPr dirty="0" sz="3900" spc="-45">
                <a:latin typeface="Microsoft Sans Serif"/>
                <a:cs typeface="Microsoft Sans Serif"/>
              </a:rPr>
              <a:t> </a:t>
            </a:r>
            <a:r>
              <a:rPr dirty="0" sz="3900" spc="145">
                <a:latin typeface="Microsoft Sans Serif"/>
                <a:cs typeface="Microsoft Sans Serif"/>
              </a:rPr>
              <a:t>машиналық </a:t>
            </a:r>
            <a:r>
              <a:rPr dirty="0" sz="3900" spc="110">
                <a:latin typeface="Microsoft Sans Serif"/>
                <a:cs typeface="Microsoft Sans Serif"/>
              </a:rPr>
              <a:t>оқыту</a:t>
            </a:r>
            <a:r>
              <a:rPr dirty="0" sz="3900" spc="-55">
                <a:latin typeface="Microsoft Sans Serif"/>
                <a:cs typeface="Microsoft Sans Serif"/>
              </a:rPr>
              <a:t> </a:t>
            </a:r>
            <a:r>
              <a:rPr dirty="0" sz="3900" spc="100">
                <a:latin typeface="Microsoft Sans Serif"/>
                <a:cs typeface="Microsoft Sans Serif"/>
              </a:rPr>
              <a:t>әдістерінің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70">
                <a:latin typeface="Microsoft Sans Serif"/>
                <a:cs typeface="Microsoft Sans Serif"/>
              </a:rPr>
              <a:t>ішкі</a:t>
            </a:r>
            <a:r>
              <a:rPr dirty="0" sz="3900" spc="-50">
                <a:latin typeface="Microsoft Sans Serif"/>
                <a:cs typeface="Microsoft Sans Serif"/>
              </a:rPr>
              <a:t> </a:t>
            </a:r>
            <a:r>
              <a:rPr dirty="0" sz="3900" spc="180">
                <a:latin typeface="Microsoft Sans Serif"/>
                <a:cs typeface="Microsoft Sans Serif"/>
              </a:rPr>
              <a:t>жиынтығы</a:t>
            </a:r>
            <a:r>
              <a:rPr dirty="0" sz="3900" spc="180">
                <a:latin typeface="Times New Roman"/>
                <a:cs typeface="Times New Roman"/>
              </a:rPr>
              <a:t>.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25" y="803218"/>
            <a:ext cx="760920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90"/>
              <a:t>Генеративті</a:t>
            </a:r>
            <a:r>
              <a:rPr dirty="0" sz="5000" spc="-175"/>
              <a:t> </a:t>
            </a: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35">
                <a:latin typeface="Times New Roman"/>
                <a:cs typeface="Times New Roman"/>
              </a:rPr>
              <a:t> </a:t>
            </a:r>
            <a:r>
              <a:rPr dirty="0" sz="5000" spc="185"/>
              <a:t>тарихы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51091" y="7174303"/>
            <a:ext cx="12720320" cy="172529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3000" spc="-10" b="1">
                <a:latin typeface="Times New Roman"/>
                <a:cs typeface="Times New Roman"/>
              </a:rPr>
              <a:t>2020: </a:t>
            </a:r>
            <a:r>
              <a:rPr dirty="0" sz="3000" spc="135">
                <a:latin typeface="Times New Roman"/>
                <a:cs typeface="Times New Roman"/>
              </a:rPr>
              <a:t>GPT-</a:t>
            </a:r>
            <a:r>
              <a:rPr dirty="0" sz="3000">
                <a:latin typeface="Times New Roman"/>
                <a:cs typeface="Times New Roman"/>
              </a:rPr>
              <a:t>3</a:t>
            </a:r>
            <a:r>
              <a:rPr dirty="0" sz="3000" spc="-15">
                <a:latin typeface="Times New Roman"/>
                <a:cs typeface="Times New Roman"/>
              </a:rPr>
              <a:t> </a:t>
            </a:r>
            <a:r>
              <a:rPr dirty="0" sz="3000" spc="75">
                <a:latin typeface="Times New Roman"/>
                <a:cs typeface="Times New Roman"/>
              </a:rPr>
              <a:t>(OpenAI)</a:t>
            </a:r>
            <a:r>
              <a:rPr dirty="0" sz="3000" spc="-1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—</a:t>
            </a:r>
            <a:r>
              <a:rPr dirty="0" sz="3000" spc="-15">
                <a:latin typeface="Times New Roman"/>
                <a:cs typeface="Times New Roman"/>
              </a:rPr>
              <a:t> </a:t>
            </a:r>
            <a:r>
              <a:rPr dirty="0" sz="3000" spc="120">
                <a:latin typeface="Microsoft Sans Serif"/>
                <a:cs typeface="Microsoft Sans Serif"/>
              </a:rPr>
              <a:t>жоғары</a:t>
            </a:r>
            <a:r>
              <a:rPr dirty="0" sz="3000" spc="-55">
                <a:latin typeface="Microsoft Sans Serif"/>
                <a:cs typeface="Microsoft Sans Serif"/>
              </a:rPr>
              <a:t> </a:t>
            </a:r>
            <a:r>
              <a:rPr dirty="0" sz="3000" spc="55">
                <a:latin typeface="Microsoft Sans Serif"/>
                <a:cs typeface="Microsoft Sans Serif"/>
              </a:rPr>
              <a:t>сапалы</a:t>
            </a:r>
            <a:r>
              <a:rPr dirty="0" sz="3000" spc="-60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мәтіндерді</a:t>
            </a:r>
            <a:r>
              <a:rPr dirty="0" sz="3000" spc="-55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құру</a:t>
            </a:r>
            <a:r>
              <a:rPr dirty="0" sz="3000" spc="5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3000" spc="-50" b="1">
                <a:latin typeface="Times New Roman"/>
                <a:cs typeface="Times New Roman"/>
              </a:rPr>
              <a:t>2021:</a:t>
            </a:r>
            <a:r>
              <a:rPr dirty="0" sz="3000" spc="-440" b="1">
                <a:latin typeface="Times New Roman"/>
                <a:cs typeface="Times New Roman"/>
              </a:rPr>
              <a:t> </a:t>
            </a:r>
            <a:r>
              <a:rPr dirty="0" sz="3000" spc="105">
                <a:latin typeface="Times New Roman"/>
                <a:cs typeface="Times New Roman"/>
              </a:rPr>
              <a:t>DALL·E</a:t>
            </a:r>
            <a:r>
              <a:rPr dirty="0" sz="3000" spc="55">
                <a:latin typeface="Times New Roman"/>
                <a:cs typeface="Times New Roman"/>
              </a:rPr>
              <a:t> </a:t>
            </a:r>
            <a:r>
              <a:rPr dirty="0" sz="3000" spc="250">
                <a:latin typeface="Microsoft Sans Serif"/>
                <a:cs typeface="Microsoft Sans Serif"/>
              </a:rPr>
              <a:t>и</a:t>
            </a:r>
            <a:r>
              <a:rPr dirty="0" sz="3000" spc="15">
                <a:latin typeface="Microsoft Sans Serif"/>
                <a:cs typeface="Microsoft Sans Serif"/>
              </a:rPr>
              <a:t> </a:t>
            </a:r>
            <a:r>
              <a:rPr dirty="0" sz="3000" spc="135">
                <a:latin typeface="Times New Roman"/>
                <a:cs typeface="Times New Roman"/>
              </a:rPr>
              <a:t>CLIP</a:t>
            </a:r>
            <a:r>
              <a:rPr dirty="0" sz="3000" spc="5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—</a:t>
            </a:r>
            <a:r>
              <a:rPr dirty="0" sz="3000" spc="55">
                <a:latin typeface="Times New Roman"/>
                <a:cs typeface="Times New Roman"/>
              </a:rPr>
              <a:t> </a:t>
            </a:r>
            <a:r>
              <a:rPr dirty="0" sz="3000" spc="70">
                <a:latin typeface="Microsoft Sans Serif"/>
                <a:cs typeface="Microsoft Sans Serif"/>
              </a:rPr>
              <a:t>мәтіндік</a:t>
            </a:r>
            <a:r>
              <a:rPr dirty="0" sz="3000" spc="10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сұраулар</a:t>
            </a:r>
            <a:r>
              <a:rPr dirty="0" sz="3000" spc="15">
                <a:latin typeface="Microsoft Sans Serif"/>
                <a:cs typeface="Microsoft Sans Serif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негізінде</a:t>
            </a:r>
            <a:r>
              <a:rPr dirty="0" sz="3000" spc="10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кескіндерді</a:t>
            </a:r>
            <a:r>
              <a:rPr dirty="0" sz="3000" spc="10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құру</a:t>
            </a:r>
            <a:r>
              <a:rPr dirty="0" sz="3000" spc="5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3000" spc="90" b="1">
                <a:latin typeface="Times New Roman"/>
                <a:cs typeface="Times New Roman"/>
              </a:rPr>
              <a:t>2022:</a:t>
            </a:r>
            <a:r>
              <a:rPr dirty="0" sz="3000" spc="90">
                <a:latin typeface="Times New Roman"/>
                <a:cs typeface="Times New Roman"/>
              </a:rPr>
              <a:t>ChatGPT</a:t>
            </a:r>
            <a:r>
              <a:rPr dirty="0" sz="3000" spc="2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—</a:t>
            </a:r>
            <a:r>
              <a:rPr dirty="0" sz="3000" spc="20">
                <a:latin typeface="Times New Roman"/>
                <a:cs typeface="Times New Roman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чат</a:t>
            </a:r>
            <a:r>
              <a:rPr dirty="0" sz="3000" spc="60">
                <a:latin typeface="Times New Roman"/>
                <a:cs typeface="Times New Roman"/>
              </a:rPr>
              <a:t>-</a:t>
            </a:r>
            <a:r>
              <a:rPr dirty="0" sz="3000" spc="75">
                <a:latin typeface="Microsoft Sans Serif"/>
                <a:cs typeface="Microsoft Sans Serif"/>
              </a:rPr>
              <a:t>боттардағы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105">
                <a:latin typeface="Microsoft Sans Serif"/>
                <a:cs typeface="Microsoft Sans Serif"/>
              </a:rPr>
              <a:t>пайдаланушы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басқаратын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40">
                <a:latin typeface="Microsoft Sans Serif"/>
                <a:cs typeface="Microsoft Sans Serif"/>
              </a:rPr>
              <a:t>серпіліс</a:t>
            </a:r>
            <a:r>
              <a:rPr dirty="0" sz="3000" spc="4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38840" y="7072668"/>
            <a:ext cx="159385" cy="1911985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38840" y="2929435"/>
            <a:ext cx="159385" cy="1282700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51091" y="2881790"/>
            <a:ext cx="1321371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dirty="0" sz="3000" spc="-10" b="1">
                <a:latin typeface="Times New Roman"/>
                <a:cs typeface="Times New Roman"/>
              </a:rPr>
              <a:t>Ian</a:t>
            </a:r>
            <a:r>
              <a:rPr dirty="0" sz="3000" spc="-40" b="1">
                <a:latin typeface="Times New Roman"/>
                <a:cs typeface="Times New Roman"/>
              </a:rPr>
              <a:t> Goodfellow</a:t>
            </a:r>
            <a:r>
              <a:rPr dirty="0" sz="3000" spc="-35" b="1">
                <a:latin typeface="Times New Roman"/>
                <a:cs typeface="Times New Roman"/>
              </a:rPr>
              <a:t> </a:t>
            </a:r>
            <a:r>
              <a:rPr dirty="0" sz="3000" spc="70">
                <a:latin typeface="Microsoft Sans Serif"/>
                <a:cs typeface="Microsoft Sans Serif"/>
              </a:rPr>
              <a:t>Генеративті</a:t>
            </a:r>
            <a:r>
              <a:rPr dirty="0" sz="3000" spc="-80">
                <a:latin typeface="Microsoft Sans Serif"/>
                <a:cs typeface="Microsoft Sans Serif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қарсыластық</a:t>
            </a:r>
            <a:r>
              <a:rPr dirty="0" sz="3000" spc="-85">
                <a:latin typeface="Microsoft Sans Serif"/>
                <a:cs typeface="Microsoft Sans Serif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желілерін</a:t>
            </a:r>
            <a:r>
              <a:rPr dirty="0" sz="3000" spc="-80">
                <a:latin typeface="Microsoft Sans Serif"/>
                <a:cs typeface="Microsoft Sans Serif"/>
              </a:rPr>
              <a:t> </a:t>
            </a:r>
            <a:r>
              <a:rPr dirty="0" sz="3000" spc="110">
                <a:latin typeface="Times New Roman"/>
                <a:cs typeface="Times New Roman"/>
              </a:rPr>
              <a:t>(GANs)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 spc="50">
                <a:latin typeface="Microsoft Sans Serif"/>
                <a:cs typeface="Microsoft Sans Serif"/>
              </a:rPr>
              <a:t>енгізеді</a:t>
            </a:r>
            <a:r>
              <a:rPr dirty="0" sz="3000" spc="50">
                <a:latin typeface="Times New Roman"/>
                <a:cs typeface="Times New Roman"/>
              </a:rPr>
              <a:t>.</a:t>
            </a:r>
            <a:r>
              <a:rPr dirty="0" sz="3000" spc="240">
                <a:latin typeface="Times New Roman"/>
                <a:cs typeface="Times New Roman"/>
              </a:rPr>
              <a:t> GAN</a:t>
            </a:r>
            <a:r>
              <a:rPr dirty="0" sz="3000" spc="20">
                <a:latin typeface="Times New Roman"/>
                <a:cs typeface="Times New Roman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біздің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45">
                <a:latin typeface="Microsoft Sans Serif"/>
                <a:cs typeface="Microsoft Sans Serif"/>
              </a:rPr>
              <a:t>суреттер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105">
                <a:latin typeface="Microsoft Sans Serif"/>
                <a:cs typeface="Microsoft Sans Serif"/>
              </a:rPr>
              <a:t>мен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бейнелерді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жасау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90">
                <a:latin typeface="Microsoft Sans Serif"/>
                <a:cs typeface="Microsoft Sans Serif"/>
              </a:rPr>
              <a:t>жолында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төңкеріс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-10">
                <a:latin typeface="Microsoft Sans Serif"/>
                <a:cs typeface="Microsoft Sans Serif"/>
              </a:rPr>
              <a:t>жасады</a:t>
            </a:r>
            <a:r>
              <a:rPr dirty="0" sz="3000" spc="-1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3625" y="4458977"/>
            <a:ext cx="640778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10" b="1">
                <a:latin typeface="Times New Roman"/>
                <a:cs typeface="Times New Roman"/>
              </a:rPr>
              <a:t>2017:</a:t>
            </a:r>
            <a:r>
              <a:rPr dirty="0" sz="3500" spc="140" b="1">
                <a:latin typeface="Times New Roman"/>
                <a:cs typeface="Times New Roman"/>
              </a:rPr>
              <a:t> </a:t>
            </a:r>
            <a:r>
              <a:rPr dirty="0" sz="3500" b="1">
                <a:latin typeface="Arial"/>
                <a:cs typeface="Arial"/>
              </a:rPr>
              <a:t>Трансформер</a:t>
            </a:r>
            <a:r>
              <a:rPr dirty="0" sz="3500" spc="50" b="1">
                <a:latin typeface="Arial"/>
                <a:cs typeface="Arial"/>
              </a:rPr>
              <a:t> </a:t>
            </a:r>
            <a:r>
              <a:rPr dirty="0" sz="3500" spc="-10" b="1">
                <a:latin typeface="Arial"/>
                <a:cs typeface="Arial"/>
              </a:rPr>
              <a:t>серпілісі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38840" y="4992464"/>
            <a:ext cx="159385" cy="1283335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3000" spc="-50" b="1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51091" y="5076168"/>
            <a:ext cx="1749806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dirty="0" sz="3000" spc="85">
                <a:latin typeface="Times New Roman"/>
                <a:cs typeface="Times New Roman"/>
              </a:rPr>
              <a:t>Google</a:t>
            </a:r>
            <a:r>
              <a:rPr dirty="0" sz="3000" spc="45">
                <a:latin typeface="Times New Roman"/>
                <a:cs typeface="Times New Roman"/>
              </a:rPr>
              <a:t> </a:t>
            </a:r>
            <a:r>
              <a:rPr dirty="0" sz="3000" spc="135">
                <a:latin typeface="Microsoft Sans Serif"/>
                <a:cs typeface="Microsoft Sans Serif"/>
              </a:rPr>
              <a:t>компаниясының</a:t>
            </a:r>
            <a:r>
              <a:rPr dirty="0" sz="3000" spc="10">
                <a:latin typeface="Microsoft Sans Serif"/>
                <a:cs typeface="Microsoft Sans Serif"/>
              </a:rPr>
              <a:t> </a:t>
            </a:r>
            <a:r>
              <a:rPr dirty="0" sz="3000" spc="90">
                <a:latin typeface="Times New Roman"/>
                <a:cs typeface="Times New Roman"/>
              </a:rPr>
              <a:t>"Attention</a:t>
            </a:r>
            <a:r>
              <a:rPr dirty="0" sz="3000" spc="5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is</a:t>
            </a:r>
            <a:r>
              <a:rPr dirty="0" sz="3000" spc="4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All</a:t>
            </a:r>
            <a:r>
              <a:rPr dirty="0" sz="3000" spc="50">
                <a:latin typeface="Times New Roman"/>
                <a:cs typeface="Times New Roman"/>
              </a:rPr>
              <a:t> </a:t>
            </a:r>
            <a:r>
              <a:rPr dirty="0" sz="3000" spc="135">
                <a:latin typeface="Times New Roman"/>
                <a:cs typeface="Times New Roman"/>
              </a:rPr>
              <a:t>You</a:t>
            </a:r>
            <a:r>
              <a:rPr dirty="0" sz="3000" spc="50">
                <a:latin typeface="Times New Roman"/>
                <a:cs typeface="Times New Roman"/>
              </a:rPr>
              <a:t> </a:t>
            </a:r>
            <a:r>
              <a:rPr dirty="0" sz="3000" spc="70">
                <a:latin typeface="Times New Roman"/>
                <a:cs typeface="Times New Roman"/>
              </a:rPr>
              <a:t>Need"</a:t>
            </a:r>
            <a:r>
              <a:rPr dirty="0" sz="3000" spc="50">
                <a:latin typeface="Times New Roman"/>
                <a:cs typeface="Times New Roman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зерттеуі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трансформаторларды</a:t>
            </a:r>
            <a:r>
              <a:rPr dirty="0" sz="3000" spc="5">
                <a:latin typeface="Microsoft Sans Serif"/>
                <a:cs typeface="Microsoft Sans Serif"/>
              </a:rPr>
              <a:t> </a:t>
            </a:r>
            <a:r>
              <a:rPr dirty="0" sz="3000" spc="75">
                <a:latin typeface="Microsoft Sans Serif"/>
                <a:cs typeface="Microsoft Sans Serif"/>
              </a:rPr>
              <a:t>таныстырды</a:t>
            </a:r>
            <a:r>
              <a:rPr dirty="0" sz="3000" spc="75">
                <a:latin typeface="Times New Roman"/>
                <a:cs typeface="Times New Roman"/>
              </a:rPr>
              <a:t>. </a:t>
            </a:r>
            <a:r>
              <a:rPr dirty="0" sz="3000">
                <a:latin typeface="Microsoft Sans Serif"/>
                <a:cs typeface="Microsoft Sans Serif"/>
              </a:rPr>
              <a:t>Бұл</a:t>
            </a:r>
            <a:r>
              <a:rPr dirty="0" sz="3000" spc="-25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модельдер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70">
                <a:latin typeface="Microsoft Sans Serif"/>
                <a:cs typeface="Microsoft Sans Serif"/>
              </a:rPr>
              <a:t>мәтінді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құруға</a:t>
            </a:r>
            <a:r>
              <a:rPr dirty="0" sz="3000" spc="65">
                <a:latin typeface="Times New Roman"/>
                <a:cs typeface="Times New Roman"/>
              </a:rPr>
              <a:t>,</a:t>
            </a:r>
            <a:r>
              <a:rPr dirty="0" sz="3000" spc="25">
                <a:latin typeface="Times New Roman"/>
                <a:cs typeface="Times New Roman"/>
              </a:rPr>
              <a:t> </a:t>
            </a:r>
            <a:r>
              <a:rPr dirty="0" sz="3000" spc="45">
                <a:latin typeface="Microsoft Sans Serif"/>
                <a:cs typeface="Microsoft Sans Serif"/>
              </a:rPr>
              <a:t>аударуға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85">
                <a:latin typeface="Microsoft Sans Serif"/>
                <a:cs typeface="Microsoft Sans Serif"/>
              </a:rPr>
              <a:t>және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65">
                <a:latin typeface="Microsoft Sans Serif"/>
                <a:cs typeface="Microsoft Sans Serif"/>
              </a:rPr>
              <a:t>кескін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>
                <a:latin typeface="Microsoft Sans Serif"/>
                <a:cs typeface="Microsoft Sans Serif"/>
              </a:rPr>
              <a:t>жасауға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80">
                <a:latin typeface="Microsoft Sans Serif"/>
                <a:cs typeface="Microsoft Sans Serif"/>
              </a:rPr>
              <a:t>негіз</a:t>
            </a:r>
            <a:r>
              <a:rPr dirty="0" sz="3000" spc="-20">
                <a:latin typeface="Microsoft Sans Serif"/>
                <a:cs typeface="Microsoft Sans Serif"/>
              </a:rPr>
              <a:t> </a:t>
            </a:r>
            <a:r>
              <a:rPr dirty="0" sz="3000" spc="60">
                <a:latin typeface="Microsoft Sans Serif"/>
                <a:cs typeface="Microsoft Sans Serif"/>
              </a:rPr>
              <a:t>болды</a:t>
            </a:r>
            <a:r>
              <a:rPr dirty="0" sz="3000" spc="6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17595" y="6505356"/>
            <a:ext cx="1154747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b="1">
                <a:latin typeface="Times New Roman"/>
                <a:cs typeface="Times New Roman"/>
              </a:rPr>
              <a:t>2020</a:t>
            </a:r>
            <a:r>
              <a:rPr dirty="0" sz="3500" spc="-10" b="1">
                <a:latin typeface="Times New Roman"/>
                <a:cs typeface="Times New Roman"/>
              </a:rPr>
              <a:t> </a:t>
            </a:r>
            <a:r>
              <a:rPr dirty="0" sz="3500" spc="85" b="1">
                <a:latin typeface="Arial"/>
                <a:cs typeface="Arial"/>
              </a:rPr>
              <a:t>жылдар</a:t>
            </a:r>
            <a:r>
              <a:rPr dirty="0" sz="3500" spc="85" b="1">
                <a:latin typeface="Times New Roman"/>
                <a:cs typeface="Times New Roman"/>
              </a:rPr>
              <a:t>:</a:t>
            </a:r>
            <a:r>
              <a:rPr dirty="0" sz="3500" spc="-5" b="1">
                <a:latin typeface="Times New Roman"/>
                <a:cs typeface="Times New Roman"/>
              </a:rPr>
              <a:t> </a:t>
            </a:r>
            <a:r>
              <a:rPr dirty="0" sz="3500" spc="204" b="1">
                <a:latin typeface="Arial"/>
                <a:cs typeface="Arial"/>
              </a:rPr>
              <a:t>Күшті</a:t>
            </a:r>
            <a:r>
              <a:rPr dirty="0" sz="3500" spc="-100" b="1">
                <a:latin typeface="Arial"/>
                <a:cs typeface="Arial"/>
              </a:rPr>
              <a:t> </a:t>
            </a:r>
            <a:r>
              <a:rPr dirty="0" sz="3500" spc="114" b="1">
                <a:latin typeface="Arial"/>
                <a:cs typeface="Arial"/>
              </a:rPr>
              <a:t>мультимодальды</a:t>
            </a:r>
            <a:r>
              <a:rPr dirty="0" sz="3500" spc="-100" b="1">
                <a:latin typeface="Arial"/>
                <a:cs typeface="Arial"/>
              </a:rPr>
              <a:t> </a:t>
            </a:r>
            <a:r>
              <a:rPr dirty="0" sz="3500" spc="80" b="1">
                <a:latin typeface="Arial"/>
                <a:cs typeface="Arial"/>
              </a:rPr>
              <a:t>модельдер</a:t>
            </a:r>
            <a:endParaRPr sz="3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3625" y="2046128"/>
            <a:ext cx="5394960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3965" algn="l"/>
              </a:tabLst>
            </a:pPr>
            <a:r>
              <a:rPr dirty="0" sz="3500" spc="-10" b="1">
                <a:latin typeface="Times New Roman"/>
                <a:cs typeface="Times New Roman"/>
              </a:rPr>
              <a:t>2014:</a:t>
            </a:r>
            <a:r>
              <a:rPr dirty="0" sz="3500" b="1">
                <a:latin typeface="Times New Roman"/>
                <a:cs typeface="Times New Roman"/>
              </a:rPr>
              <a:t>	GAN</a:t>
            </a:r>
            <a:r>
              <a:rPr dirty="0" sz="3500" spc="45" b="1">
                <a:latin typeface="Times New Roman"/>
                <a:cs typeface="Times New Roman"/>
              </a:rPr>
              <a:t> </a:t>
            </a:r>
            <a:r>
              <a:rPr dirty="0" sz="3500" spc="180" b="1">
                <a:latin typeface="Arial"/>
                <a:cs typeface="Arial"/>
              </a:rPr>
              <a:t>пайда</a:t>
            </a:r>
            <a:r>
              <a:rPr dirty="0" sz="3500" spc="-50" b="1">
                <a:latin typeface="Arial"/>
                <a:cs typeface="Arial"/>
              </a:rPr>
              <a:t> </a:t>
            </a:r>
            <a:r>
              <a:rPr dirty="0" sz="3500" spc="-10" b="1">
                <a:latin typeface="Arial"/>
                <a:cs typeface="Arial"/>
              </a:rPr>
              <a:t>болуы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25" y="803218"/>
            <a:ext cx="72402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00"/>
              <a:t>Бүгінгі</a:t>
            </a:r>
            <a:r>
              <a:rPr dirty="0" sz="5000" spc="-110"/>
              <a:t> </a:t>
            </a:r>
            <a:r>
              <a:rPr dirty="0" sz="5000" spc="220"/>
              <a:t>генеративті</a:t>
            </a:r>
            <a:r>
              <a:rPr dirty="0" sz="5000" spc="-105"/>
              <a:t> </a:t>
            </a:r>
            <a:r>
              <a:rPr dirty="0" sz="5000" spc="-25">
                <a:latin typeface="Times New Roman"/>
                <a:cs typeface="Times New Roman"/>
              </a:rPr>
              <a:t>AI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8840" y="2311621"/>
            <a:ext cx="208915" cy="2597785"/>
          </a:xfrm>
          <a:prstGeom prst="rect">
            <a:avLst/>
          </a:prstGeom>
        </p:spPr>
        <p:txBody>
          <a:bodyPr wrap="square" lIns="0" tIns="244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41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41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41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63904" y="2320949"/>
            <a:ext cx="14848205" cy="311150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39700" marR="5080" indent="-127635">
              <a:lnSpc>
                <a:spcPts val="3900"/>
              </a:lnSpc>
              <a:spcBef>
                <a:spcPts val="980"/>
              </a:spcBef>
            </a:pPr>
            <a:r>
              <a:rPr dirty="0" sz="4000" spc="50">
                <a:latin typeface="Microsoft Sans Serif"/>
                <a:cs typeface="Microsoft Sans Serif"/>
              </a:rPr>
              <a:t>Бизнесте</a:t>
            </a:r>
            <a:r>
              <a:rPr dirty="0" sz="4000" spc="50">
                <a:latin typeface="Times New Roman"/>
                <a:cs typeface="Times New Roman"/>
              </a:rPr>
              <a:t>,</a:t>
            </a:r>
            <a:r>
              <a:rPr dirty="0" sz="4000">
                <a:latin typeface="Times New Roman"/>
                <a:cs typeface="Times New Roman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ғылымда</a:t>
            </a:r>
            <a:r>
              <a:rPr dirty="0" sz="4000" spc="100">
                <a:latin typeface="Times New Roman"/>
                <a:cs typeface="Times New Roman"/>
              </a:rPr>
              <a:t>,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өнерде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күнделікті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өмірде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55">
                <a:latin typeface="Microsoft Sans Serif"/>
                <a:cs typeface="Microsoft Sans Serif"/>
              </a:rPr>
              <a:t>кеңінен </a:t>
            </a:r>
            <a:r>
              <a:rPr dirty="0" sz="4000" spc="75">
                <a:latin typeface="Microsoft Sans Serif"/>
                <a:cs typeface="Microsoft Sans Serif"/>
              </a:rPr>
              <a:t>қолданылады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синтетикалық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құру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 marR="547370">
              <a:lnSpc>
                <a:spcPts val="3900"/>
              </a:lnSpc>
              <a:spcBef>
                <a:spcPts val="1930"/>
              </a:spcBef>
            </a:pPr>
            <a:r>
              <a:rPr dirty="0" sz="4000" spc="50">
                <a:latin typeface="Microsoft Sans Serif"/>
                <a:cs typeface="Microsoft Sans Serif"/>
              </a:rPr>
              <a:t>Этикалық</a:t>
            </a:r>
            <a:r>
              <a:rPr dirty="0" sz="400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құқықтық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мәселелер</a:t>
            </a:r>
            <a:r>
              <a:rPr dirty="0" sz="4000">
                <a:latin typeface="Times New Roman"/>
                <a:cs typeface="Times New Roman"/>
              </a:rPr>
              <a:t>:</a:t>
            </a:r>
            <a:r>
              <a:rPr dirty="0" sz="4000" spc="65">
                <a:latin typeface="Times New Roman"/>
                <a:cs typeface="Times New Roman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жалған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ақпаратпен </a:t>
            </a:r>
            <a:r>
              <a:rPr dirty="0" sz="4000" spc="55">
                <a:latin typeface="Microsoft Sans Serif"/>
                <a:cs typeface="Microsoft Sans Serif"/>
              </a:rPr>
              <a:t>күрес</a:t>
            </a:r>
            <a:r>
              <a:rPr dirty="0" sz="4000" spc="55">
                <a:latin typeface="Times New Roman"/>
                <a:cs typeface="Times New Roman"/>
              </a:rPr>
              <a:t>,</a:t>
            </a:r>
            <a:r>
              <a:rPr dirty="0" sz="4000">
                <a:latin typeface="Times New Roman"/>
                <a:cs typeface="Times New Roman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авторлық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құқық</a:t>
            </a:r>
            <a:r>
              <a:rPr dirty="0" sz="4000" spc="8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3625" y="5845217"/>
            <a:ext cx="86366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4" b="1">
                <a:latin typeface="Arial"/>
                <a:cs typeface="Arial"/>
              </a:rPr>
              <a:t>Технологиялардың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мысалдары</a:t>
            </a:r>
            <a:r>
              <a:rPr dirty="0" sz="4000" spc="-10" b="1"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38840" y="6545980"/>
            <a:ext cx="226060" cy="2825750"/>
          </a:xfrm>
          <a:prstGeom prst="rect">
            <a:avLst/>
          </a:prstGeom>
        </p:spPr>
        <p:txBody>
          <a:bodyPr wrap="square" lIns="0" tIns="259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dirty="0" sz="45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dirty="0" sz="45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dirty="0" sz="4500" spc="-50" b="1">
                <a:solidFill>
                  <a:srgbClr val="564A3C"/>
                </a:solidFill>
                <a:latin typeface="Arial"/>
                <a:cs typeface="Arial"/>
              </a:rPr>
              <a:t>•</a:t>
            </a:r>
            <a:endParaRPr sz="4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63904" y="6669413"/>
            <a:ext cx="13178790" cy="2512060"/>
          </a:xfrm>
          <a:prstGeom prst="rect">
            <a:avLst/>
          </a:prstGeom>
        </p:spPr>
        <p:txBody>
          <a:bodyPr wrap="square" lIns="0" tIns="231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sz="4000" spc="185" b="1">
                <a:latin typeface="Arial"/>
                <a:cs typeface="Arial"/>
              </a:rPr>
              <a:t>Мәтінді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110" b="1">
                <a:latin typeface="Arial"/>
                <a:cs typeface="Arial"/>
              </a:rPr>
              <a:t>құру</a:t>
            </a:r>
            <a:r>
              <a:rPr dirty="0" sz="4000" spc="110" b="1">
                <a:latin typeface="Times New Roman"/>
                <a:cs typeface="Times New Roman"/>
              </a:rPr>
              <a:t>:</a:t>
            </a:r>
            <a:r>
              <a:rPr dirty="0" sz="4000" spc="10" b="1">
                <a:latin typeface="Times New Roman"/>
                <a:cs typeface="Times New Roman"/>
              </a:rPr>
              <a:t> </a:t>
            </a:r>
            <a:r>
              <a:rPr dirty="0" sz="4000" spc="210">
                <a:latin typeface="Times New Roman"/>
                <a:cs typeface="Times New Roman"/>
              </a:rPr>
              <a:t>ChatGPT,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100">
                <a:latin typeface="Times New Roman"/>
                <a:cs typeface="Times New Roman"/>
              </a:rPr>
              <a:t>Jasper.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4000" spc="140" b="1">
                <a:latin typeface="Arial"/>
                <a:cs typeface="Arial"/>
              </a:rPr>
              <a:t>Кескінді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95" b="1">
                <a:latin typeface="Arial"/>
                <a:cs typeface="Arial"/>
              </a:rPr>
              <a:t>қалыптастыру</a:t>
            </a:r>
            <a:r>
              <a:rPr dirty="0" sz="4000" spc="95" b="1">
                <a:latin typeface="Times New Roman"/>
                <a:cs typeface="Times New Roman"/>
              </a:rPr>
              <a:t>:</a:t>
            </a:r>
            <a:r>
              <a:rPr dirty="0" sz="4000" spc="25" b="1">
                <a:latin typeface="Times New Roman"/>
                <a:cs typeface="Times New Roman"/>
              </a:rPr>
              <a:t> </a:t>
            </a:r>
            <a:r>
              <a:rPr dirty="0" sz="4000" spc="145">
                <a:latin typeface="Times New Roman"/>
                <a:cs typeface="Times New Roman"/>
              </a:rPr>
              <a:t>DALL·E,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85">
                <a:latin typeface="Times New Roman"/>
                <a:cs typeface="Times New Roman"/>
              </a:rPr>
              <a:t>Stable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80">
                <a:latin typeface="Times New Roman"/>
                <a:cs typeface="Times New Roman"/>
              </a:rPr>
              <a:t>Diffusion.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dirty="0" sz="4000" spc="160" b="1">
                <a:latin typeface="Arial"/>
                <a:cs typeface="Arial"/>
              </a:rPr>
              <a:t>Мультимодальдық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spc="145" b="1">
                <a:latin typeface="Arial"/>
                <a:cs typeface="Arial"/>
              </a:rPr>
              <a:t>жүйелер</a:t>
            </a:r>
            <a:r>
              <a:rPr dirty="0" sz="4000" spc="145" b="1">
                <a:latin typeface="Times New Roman"/>
                <a:cs typeface="Times New Roman"/>
              </a:rPr>
              <a:t>:</a:t>
            </a:r>
            <a:r>
              <a:rPr dirty="0" sz="4000" spc="50" b="1">
                <a:latin typeface="Times New Roman"/>
                <a:cs typeface="Times New Roman"/>
              </a:rPr>
              <a:t> </a:t>
            </a:r>
            <a:r>
              <a:rPr dirty="0" sz="4000" spc="190">
                <a:latin typeface="Times New Roman"/>
                <a:cs typeface="Times New Roman"/>
              </a:rPr>
              <a:t>GPT-</a:t>
            </a:r>
            <a:r>
              <a:rPr dirty="0" sz="4000">
                <a:latin typeface="Times New Roman"/>
                <a:cs typeface="Times New Roman"/>
              </a:rPr>
              <a:t>4,</a:t>
            </a:r>
            <a:r>
              <a:rPr dirty="0" sz="4000" spc="45">
                <a:latin typeface="Times New Roman"/>
                <a:cs typeface="Times New Roman"/>
              </a:rPr>
              <a:t> </a:t>
            </a:r>
            <a:r>
              <a:rPr dirty="0" sz="4000" spc="114">
                <a:latin typeface="Times New Roman"/>
                <a:cs typeface="Times New Roman"/>
              </a:rPr>
              <a:t>Google</a:t>
            </a:r>
            <a:r>
              <a:rPr dirty="0" sz="4000" spc="45">
                <a:latin typeface="Times New Roman"/>
                <a:cs typeface="Times New Roman"/>
              </a:rPr>
              <a:t> </a:t>
            </a:r>
            <a:r>
              <a:rPr dirty="0" sz="4000" spc="90">
                <a:latin typeface="Times New Roman"/>
                <a:cs typeface="Times New Roman"/>
              </a:rPr>
              <a:t>Gemini.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9713" y="3709177"/>
            <a:ext cx="504827" cy="5810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6031" y="7321589"/>
            <a:ext cx="504827" cy="5810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2506" y="10331856"/>
            <a:ext cx="504826" cy="5810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693" y="588282"/>
            <a:ext cx="1885188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60"/>
              <a:t>Әр</a:t>
            </a:r>
            <a:r>
              <a:rPr dirty="0" sz="5000" spc="-155"/>
              <a:t> </a:t>
            </a:r>
            <a:r>
              <a:rPr dirty="0" sz="5000" spc="120"/>
              <a:t>түрлі</a:t>
            </a:r>
            <a:r>
              <a:rPr dirty="0" sz="5000" spc="-155"/>
              <a:t> </a:t>
            </a:r>
            <a:r>
              <a:rPr dirty="0" sz="5000" spc="110"/>
              <a:t>салалардағы</a:t>
            </a:r>
            <a:r>
              <a:rPr dirty="0" sz="5000" spc="-150"/>
              <a:t> </a:t>
            </a: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20">
                <a:latin typeface="Times New Roman"/>
                <a:cs typeface="Times New Roman"/>
              </a:rPr>
              <a:t> </a:t>
            </a:r>
            <a:r>
              <a:rPr dirty="0" sz="5000" spc="190"/>
              <a:t>қолданбаларының</a:t>
            </a:r>
            <a:r>
              <a:rPr dirty="0" sz="5000" spc="-155"/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5693" y="1915331"/>
            <a:ext cx="19175730" cy="8162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240" b="1">
                <a:latin typeface="Arial"/>
                <a:cs typeface="Arial"/>
              </a:rPr>
              <a:t>Медицина</a:t>
            </a:r>
            <a:r>
              <a:rPr dirty="0" sz="4000" spc="240" b="1">
                <a:latin typeface="Times New Roman"/>
                <a:cs typeface="Times New Roman"/>
              </a:rPr>
              <a:t>.</a:t>
            </a:r>
            <a:r>
              <a:rPr dirty="0" sz="4000" spc="2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ауруларды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диагностикалау</a:t>
            </a:r>
            <a:r>
              <a:rPr dirty="0" sz="4000" spc="95">
                <a:latin typeface="Times New Roman"/>
                <a:cs typeface="Times New Roman"/>
              </a:rPr>
              <a:t>,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препараттарды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әзірлеу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140">
                <a:latin typeface="Microsoft Sans Serif"/>
                <a:cs typeface="Microsoft Sans Serif"/>
              </a:rPr>
              <a:t>пациенттердің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нәтижелерін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болжау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Мысалы</a:t>
            </a:r>
            <a:r>
              <a:rPr dirty="0" sz="4000" spc="90">
                <a:latin typeface="Times New Roman"/>
                <a:cs typeface="Times New Roman"/>
              </a:rPr>
              <a:t>,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дәрігерлерге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40">
                <a:latin typeface="Microsoft Sans Serif"/>
                <a:cs typeface="Microsoft Sans Serif"/>
              </a:rPr>
              <a:t>медициналық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өңдеуге</a:t>
            </a:r>
            <a:r>
              <a:rPr dirty="0" sz="4000" spc="85">
                <a:latin typeface="Times New Roman"/>
                <a:cs typeface="Times New Roman"/>
              </a:rPr>
              <a:t>, </a:t>
            </a:r>
            <a:r>
              <a:rPr dirty="0" sz="4000" spc="105">
                <a:latin typeface="Microsoft Sans Serif"/>
                <a:cs typeface="Microsoft Sans Serif"/>
              </a:rPr>
              <a:t>диагноздарды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анықтауға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емдеу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әдістерін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жақсартуға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40">
                <a:latin typeface="Microsoft Sans Serif"/>
                <a:cs typeface="Microsoft Sans Serif"/>
              </a:rPr>
              <a:t>көмектеседі</a:t>
            </a:r>
            <a:r>
              <a:rPr dirty="0" sz="4000" spc="4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 marR="391160" indent="126364">
              <a:lnSpc>
                <a:spcPct val="100000"/>
              </a:lnSpc>
              <a:spcBef>
                <a:spcPts val="3220"/>
              </a:spcBef>
            </a:pPr>
            <a:r>
              <a:rPr dirty="0" sz="4000" spc="65" b="1">
                <a:latin typeface="Arial"/>
                <a:cs typeface="Arial"/>
              </a:rPr>
              <a:t>Өндіріс</a:t>
            </a:r>
            <a:r>
              <a:rPr dirty="0" sz="4000" spc="65" b="1">
                <a:latin typeface="Times New Roman"/>
                <a:cs typeface="Times New Roman"/>
              </a:rPr>
              <a:t>.</a:t>
            </a:r>
            <a:r>
              <a:rPr dirty="0" sz="4000" spc="15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өндірістік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процестерді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оңтайландыру</a:t>
            </a:r>
            <a:r>
              <a:rPr dirty="0" sz="4000" spc="125">
                <a:latin typeface="Times New Roman"/>
                <a:cs typeface="Times New Roman"/>
              </a:rPr>
              <a:t>,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сапаны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бақылау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150">
                <a:latin typeface="Microsoft Sans Serif"/>
                <a:cs typeface="Microsoft Sans Serif"/>
              </a:rPr>
              <a:t>өнімге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сұранысты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болжау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Мысалы</a:t>
            </a:r>
            <a:r>
              <a:rPr dirty="0" sz="4000" spc="95">
                <a:latin typeface="Times New Roman"/>
                <a:cs typeface="Times New Roman"/>
              </a:rPr>
              <a:t>,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оқыту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өндіріс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процестерін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автоматтандыруға</a:t>
            </a:r>
            <a:r>
              <a:rPr dirty="0" sz="4000" spc="90">
                <a:latin typeface="Times New Roman"/>
                <a:cs typeface="Times New Roman"/>
              </a:rPr>
              <a:t>,</a:t>
            </a:r>
            <a:r>
              <a:rPr dirty="0" sz="4000" spc="25">
                <a:latin typeface="Times New Roman"/>
                <a:cs typeface="Times New Roman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ақауларды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азайтуға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110">
                <a:latin typeface="Microsoft Sans Serif"/>
                <a:cs typeface="Microsoft Sans Serif"/>
              </a:rPr>
              <a:t>өндіріс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уақытын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қысқартуға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40">
                <a:latin typeface="Microsoft Sans Serif"/>
                <a:cs typeface="Microsoft Sans Serif"/>
              </a:rPr>
              <a:t>көмектеседі</a:t>
            </a:r>
            <a:r>
              <a:rPr dirty="0" sz="4000" spc="4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 marR="111760">
              <a:lnSpc>
                <a:spcPct val="100000"/>
              </a:lnSpc>
              <a:spcBef>
                <a:spcPts val="3250"/>
              </a:spcBef>
            </a:pPr>
            <a:r>
              <a:rPr dirty="0" sz="4000" spc="110" b="1">
                <a:latin typeface="Arial"/>
                <a:cs typeface="Arial"/>
              </a:rPr>
              <a:t>Энергия</a:t>
            </a:r>
            <a:r>
              <a:rPr dirty="0" sz="4000" spc="110" b="1">
                <a:latin typeface="Times New Roman"/>
                <a:cs typeface="Times New Roman"/>
              </a:rPr>
              <a:t>.</a:t>
            </a:r>
            <a:r>
              <a:rPr dirty="0" sz="4000" spc="3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30">
                <a:latin typeface="Times New Roman"/>
                <a:cs typeface="Times New Roman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энергетикалық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жүйелерді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45">
                <a:latin typeface="Microsoft Sans Serif"/>
                <a:cs typeface="Microsoft Sans Serif"/>
              </a:rPr>
              <a:t>басқару</a:t>
            </a:r>
            <a:r>
              <a:rPr dirty="0" sz="4000" spc="45">
                <a:latin typeface="Times New Roman"/>
                <a:cs typeface="Times New Roman"/>
              </a:rPr>
              <a:t>,</a:t>
            </a:r>
            <a:r>
              <a:rPr dirty="0" sz="4000" spc="30">
                <a:latin typeface="Times New Roman"/>
                <a:cs typeface="Times New Roman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қуат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өндіруді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оңтайландыру 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энергия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тиімділігін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арттыру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70">
                <a:latin typeface="Microsoft Sans Serif"/>
                <a:cs typeface="Microsoft Sans Serif"/>
              </a:rPr>
              <a:t>Машиналық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оқыту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электр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энергиясына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сұранысты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болжауды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электр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желісінің </a:t>
            </a:r>
            <a:r>
              <a:rPr dirty="0" sz="4000" spc="130">
                <a:latin typeface="Microsoft Sans Serif"/>
                <a:cs typeface="Microsoft Sans Serif"/>
              </a:rPr>
              <a:t>жұмысын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оңтайландыруды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айтарлықтай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жеңілдетеді</a:t>
            </a:r>
            <a:r>
              <a:rPr dirty="0" sz="4000" spc="5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5203" y="5409284"/>
            <a:ext cx="504826" cy="5810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9919" y="2532141"/>
            <a:ext cx="17651730" cy="6669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100"/>
              </a:spcBef>
            </a:pPr>
            <a:r>
              <a:rPr dirty="0" sz="4000" spc="250" b="1">
                <a:latin typeface="Arial"/>
                <a:cs typeface="Arial"/>
              </a:rPr>
              <a:t>Қаржы</a:t>
            </a:r>
            <a:r>
              <a:rPr dirty="0" sz="4000" spc="250" b="1">
                <a:latin typeface="Times New Roman"/>
                <a:cs typeface="Times New Roman"/>
              </a:rPr>
              <a:t>.</a:t>
            </a:r>
            <a:r>
              <a:rPr dirty="0" sz="4000" spc="35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35">
                <a:latin typeface="Times New Roman"/>
                <a:cs typeface="Times New Roman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қаржылық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талдау</a:t>
            </a:r>
            <a:r>
              <a:rPr dirty="0" sz="4000">
                <a:latin typeface="Times New Roman"/>
                <a:cs typeface="Times New Roman"/>
              </a:rPr>
              <a:t>,</a:t>
            </a:r>
            <a:r>
              <a:rPr dirty="0" sz="4000" spc="35">
                <a:latin typeface="Times New Roman"/>
                <a:cs typeface="Times New Roman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нарықтық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үрдістерді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болжау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45">
                <a:latin typeface="Microsoft Sans Serif"/>
                <a:cs typeface="Microsoft Sans Serif"/>
              </a:rPr>
              <a:t>тәуекелдерді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45">
                <a:latin typeface="Microsoft Sans Serif"/>
                <a:cs typeface="Microsoft Sans Serif"/>
              </a:rPr>
              <a:t>басқару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70">
                <a:latin typeface="Microsoft Sans Serif"/>
                <a:cs typeface="Microsoft Sans Serif"/>
              </a:rPr>
              <a:t>Машиналық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оқыту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8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несиелеу</a:t>
            </a:r>
            <a:r>
              <a:rPr dirty="0" sz="4000" spc="-8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процестерін</a:t>
            </a:r>
            <a:r>
              <a:rPr dirty="0" sz="4000" spc="-8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автоматтандыруға</a:t>
            </a:r>
            <a:r>
              <a:rPr dirty="0" sz="4000" spc="90">
                <a:latin typeface="Times New Roman"/>
                <a:cs typeface="Times New Roman"/>
              </a:rPr>
              <a:t>,</a:t>
            </a:r>
            <a:r>
              <a:rPr dirty="0" sz="4000" spc="-20">
                <a:latin typeface="Times New Roman"/>
                <a:cs typeface="Times New Roman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дефолт</a:t>
            </a:r>
            <a:r>
              <a:rPr dirty="0" sz="4000" spc="-8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60">
                <a:latin typeface="Microsoft Sans Serif"/>
                <a:cs typeface="Microsoft Sans Serif"/>
              </a:rPr>
              <a:t>алаяқтық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40">
                <a:latin typeface="Microsoft Sans Serif"/>
                <a:cs typeface="Microsoft Sans Serif"/>
              </a:rPr>
              <a:t>ықтималдығын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анықтауға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инвестициялық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шешімдер </a:t>
            </a:r>
            <a:r>
              <a:rPr dirty="0" sz="4000" spc="55">
                <a:latin typeface="Microsoft Sans Serif"/>
                <a:cs typeface="Microsoft Sans Serif"/>
              </a:rPr>
              <a:t>қабылдауға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40">
                <a:latin typeface="Microsoft Sans Serif"/>
                <a:cs typeface="Microsoft Sans Serif"/>
              </a:rPr>
              <a:t>көмектеседі</a:t>
            </a:r>
            <a:r>
              <a:rPr dirty="0" sz="4000" spc="4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902969" indent="127000">
              <a:lnSpc>
                <a:spcPts val="4730"/>
              </a:lnSpc>
              <a:spcBef>
                <a:spcPts val="5"/>
              </a:spcBef>
            </a:pPr>
            <a:r>
              <a:rPr dirty="0" sz="4000" spc="70" b="1">
                <a:latin typeface="Arial"/>
                <a:cs typeface="Arial"/>
              </a:rPr>
              <a:t>Тасымалдау</a:t>
            </a:r>
            <a:r>
              <a:rPr dirty="0" sz="4000" spc="70" b="1">
                <a:latin typeface="Times New Roman"/>
                <a:cs typeface="Times New Roman"/>
              </a:rPr>
              <a:t>.</a:t>
            </a:r>
            <a:r>
              <a:rPr dirty="0" sz="4000" spc="1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автономды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көліктерді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басқару</a:t>
            </a:r>
            <a:r>
              <a:rPr dirty="0" sz="4000" spc="50">
                <a:latin typeface="Times New Roman"/>
                <a:cs typeface="Times New Roman"/>
              </a:rPr>
              <a:t>,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маршруттарды </a:t>
            </a:r>
            <a:r>
              <a:rPr dirty="0" sz="4000" spc="130">
                <a:latin typeface="Microsoft Sans Serif"/>
                <a:cs typeface="Microsoft Sans Serif"/>
              </a:rPr>
              <a:t>оңтайландыру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жол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қауіпсіздігін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жақсарту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қолданылады</a:t>
            </a:r>
            <a:r>
              <a:rPr dirty="0" sz="4000" spc="75">
                <a:latin typeface="Times New Roman"/>
                <a:cs typeface="Times New Roman"/>
              </a:rPr>
              <a:t>. </a:t>
            </a:r>
            <a:r>
              <a:rPr dirty="0" sz="4000" spc="100">
                <a:latin typeface="Microsoft Sans Serif"/>
                <a:cs typeface="Microsoft Sans Serif"/>
              </a:rPr>
              <a:t>Мысалы</a:t>
            </a:r>
            <a:r>
              <a:rPr dirty="0" sz="4000" spc="100">
                <a:latin typeface="Times New Roman"/>
                <a:cs typeface="Times New Roman"/>
              </a:rPr>
              <a:t>,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жол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қозғалысын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болжауды</a:t>
            </a:r>
            <a:r>
              <a:rPr dirty="0" sz="4000" spc="70">
                <a:latin typeface="Times New Roman"/>
                <a:cs typeface="Times New Roman"/>
              </a:rPr>
              <a:t>, </a:t>
            </a:r>
            <a:r>
              <a:rPr dirty="0" sz="4000" spc="125">
                <a:latin typeface="Microsoft Sans Serif"/>
                <a:cs typeface="Microsoft Sans Serif"/>
              </a:rPr>
              <a:t>апаттың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алдын</a:t>
            </a:r>
            <a:r>
              <a:rPr dirty="0" sz="4000" spc="-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алуды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көліктің</a:t>
            </a:r>
            <a:r>
              <a:rPr dirty="0" sz="4000" spc="-5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энергия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тиімділігін</a:t>
            </a:r>
            <a:r>
              <a:rPr dirty="0" sz="4000" spc="-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арттыруды </a:t>
            </a:r>
            <a:r>
              <a:rPr dirty="0" sz="4000" spc="80">
                <a:latin typeface="Microsoft Sans Serif"/>
                <a:cs typeface="Microsoft Sans Serif"/>
              </a:rPr>
              <a:t>қолдайды</a:t>
            </a:r>
            <a:r>
              <a:rPr dirty="0" sz="4000" spc="8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9919" y="849669"/>
            <a:ext cx="1885188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60"/>
              <a:t>Әр</a:t>
            </a:r>
            <a:r>
              <a:rPr dirty="0" sz="5000" spc="-155"/>
              <a:t> </a:t>
            </a:r>
            <a:r>
              <a:rPr dirty="0" sz="5000" spc="120"/>
              <a:t>түрлі</a:t>
            </a:r>
            <a:r>
              <a:rPr dirty="0" sz="5000" spc="-155"/>
              <a:t> </a:t>
            </a:r>
            <a:r>
              <a:rPr dirty="0" sz="5000" spc="110"/>
              <a:t>салалардағы</a:t>
            </a:r>
            <a:r>
              <a:rPr dirty="0" sz="5000" spc="-150"/>
              <a:t> </a:t>
            </a: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20">
                <a:latin typeface="Times New Roman"/>
                <a:cs typeface="Times New Roman"/>
              </a:rPr>
              <a:t> </a:t>
            </a:r>
            <a:r>
              <a:rPr dirty="0" sz="5000" spc="190"/>
              <a:t>қолданбаларының</a:t>
            </a:r>
            <a:r>
              <a:rPr dirty="0" sz="5000" spc="-155"/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2768" y="2388168"/>
            <a:ext cx="17349470" cy="731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 spc="185" b="1">
                <a:latin typeface="Arial"/>
                <a:cs typeface="Arial"/>
              </a:rPr>
              <a:t>Жарнама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280" b="1">
                <a:latin typeface="Arial"/>
                <a:cs typeface="Arial"/>
              </a:rPr>
              <a:t>және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235" b="1">
                <a:latin typeface="Arial"/>
                <a:cs typeface="Arial"/>
              </a:rPr>
              <a:t>маркетинг</a:t>
            </a:r>
            <a:r>
              <a:rPr dirty="0" sz="4000" spc="235" b="1">
                <a:latin typeface="Times New Roman"/>
                <a:cs typeface="Times New Roman"/>
              </a:rPr>
              <a:t>.</a:t>
            </a:r>
            <a:r>
              <a:rPr dirty="0" sz="4000" spc="2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15">
                <a:latin typeface="Times New Roman"/>
                <a:cs typeface="Times New Roman"/>
              </a:rPr>
              <a:t> </a:t>
            </a:r>
            <a:r>
              <a:rPr dirty="0" sz="4000" spc="140">
                <a:latin typeface="Microsoft Sans Serif"/>
                <a:cs typeface="Microsoft Sans Serif"/>
              </a:rPr>
              <a:t>тұтынушылардың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мінез</a:t>
            </a:r>
            <a:r>
              <a:rPr dirty="0" sz="4000" spc="80">
                <a:latin typeface="Times New Roman"/>
                <a:cs typeface="Times New Roman"/>
              </a:rPr>
              <a:t>-</a:t>
            </a:r>
            <a:r>
              <a:rPr dirty="0" sz="4000" spc="110">
                <a:latin typeface="Microsoft Sans Serif"/>
                <a:cs typeface="Microsoft Sans Serif"/>
              </a:rPr>
              <a:t>құлқын </a:t>
            </a:r>
            <a:r>
              <a:rPr dirty="0" sz="4000">
                <a:latin typeface="Microsoft Sans Serif"/>
                <a:cs typeface="Microsoft Sans Serif"/>
              </a:rPr>
              <a:t>талдау</a:t>
            </a:r>
            <a:r>
              <a:rPr dirty="0" sz="4000">
                <a:latin typeface="Times New Roman"/>
                <a:cs typeface="Times New Roman"/>
              </a:rPr>
              <a:t>,</a:t>
            </a:r>
            <a:r>
              <a:rPr dirty="0" sz="4000" spc="35">
                <a:latin typeface="Times New Roman"/>
                <a:cs typeface="Times New Roman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мақсатты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аудиторияны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жарнамалық </a:t>
            </a:r>
            <a:r>
              <a:rPr dirty="0" sz="4000" spc="114">
                <a:latin typeface="Microsoft Sans Serif"/>
                <a:cs typeface="Microsoft Sans Serif"/>
              </a:rPr>
              <a:t>науқандардың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тиімділігін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арттыру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25">
                <a:latin typeface="Times New Roman"/>
                <a:cs typeface="Times New Roman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Мысалы</a:t>
            </a:r>
            <a:r>
              <a:rPr dirty="0" sz="4000" spc="90">
                <a:latin typeface="Times New Roman"/>
                <a:cs typeface="Times New Roman"/>
              </a:rPr>
              <a:t>,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жарнамалық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науқандарды автоматтандыруға</a:t>
            </a:r>
            <a:r>
              <a:rPr dirty="0" sz="4000" spc="90">
                <a:latin typeface="Times New Roman"/>
                <a:cs typeface="Times New Roman"/>
              </a:rPr>
              <a:t>,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55">
                <a:latin typeface="Microsoft Sans Serif"/>
                <a:cs typeface="Microsoft Sans Serif"/>
              </a:rPr>
              <a:t>оңтайлы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бағаны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анықтауға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жалпы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жарнама </a:t>
            </a:r>
            <a:r>
              <a:rPr dirty="0" sz="4000" spc="125">
                <a:latin typeface="Microsoft Sans Serif"/>
                <a:cs typeface="Microsoft Sans Serif"/>
              </a:rPr>
              <a:t>тиімділігін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болжауға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40">
                <a:latin typeface="Microsoft Sans Serif"/>
                <a:cs typeface="Microsoft Sans Serif"/>
              </a:rPr>
              <a:t>көмектеседі</a:t>
            </a:r>
            <a:r>
              <a:rPr dirty="0" sz="4000" spc="4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259715">
              <a:lnSpc>
                <a:spcPct val="100000"/>
              </a:lnSpc>
            </a:pPr>
            <a:r>
              <a:rPr dirty="0" sz="4000" spc="130" b="1">
                <a:latin typeface="Arial"/>
                <a:cs typeface="Arial"/>
              </a:rPr>
              <a:t>Робототехника</a:t>
            </a:r>
            <a:r>
              <a:rPr dirty="0" sz="4000" spc="130" b="1">
                <a:latin typeface="Times New Roman"/>
                <a:cs typeface="Times New Roman"/>
              </a:rPr>
              <a:t>.</a:t>
            </a:r>
            <a:r>
              <a:rPr dirty="0" sz="4000" spc="1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5">
                <a:latin typeface="Times New Roman"/>
                <a:cs typeface="Times New Roman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автономды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роботтарды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оларды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35">
                <a:latin typeface="Microsoft Sans Serif"/>
                <a:cs typeface="Microsoft Sans Serif"/>
              </a:rPr>
              <a:t>басқару </a:t>
            </a:r>
            <a:r>
              <a:rPr dirty="0" sz="4000" spc="125">
                <a:latin typeface="Microsoft Sans Serif"/>
                <a:cs typeface="Microsoft Sans Serif"/>
              </a:rPr>
              <a:t>жүйелерін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жасау</a:t>
            </a:r>
            <a:r>
              <a:rPr dirty="0" sz="4000" spc="-2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қолданылады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r>
              <a:rPr dirty="0" sz="4000" spc="30">
                <a:latin typeface="Times New Roman"/>
                <a:cs typeface="Times New Roman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Мысалы</a:t>
            </a:r>
            <a:r>
              <a:rPr dirty="0" sz="4000" spc="100">
                <a:latin typeface="Times New Roman"/>
                <a:cs typeface="Times New Roman"/>
              </a:rPr>
              <a:t>,</a:t>
            </a:r>
            <a:r>
              <a:rPr dirty="0" sz="4000" spc="35">
                <a:latin typeface="Times New Roman"/>
                <a:cs typeface="Times New Roman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оқыту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 spc="185">
                <a:latin typeface="Microsoft Sans Serif"/>
                <a:cs typeface="Microsoft Sans Serif"/>
              </a:rPr>
              <a:t>шешім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қабылдай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алатын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өз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бетінше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тапсырмаларды </a:t>
            </a:r>
            <a:r>
              <a:rPr dirty="0" sz="4000" spc="170">
                <a:latin typeface="Microsoft Sans Serif"/>
                <a:cs typeface="Microsoft Sans Serif"/>
              </a:rPr>
              <a:t>орындай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алатын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роботтарды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жасау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пайдаланылады</a:t>
            </a:r>
            <a:r>
              <a:rPr dirty="0" sz="4000" spc="95">
                <a:latin typeface="Times New Roman"/>
                <a:cs typeface="Times New Roman"/>
              </a:rPr>
              <a:t>,</a:t>
            </a:r>
            <a:r>
              <a:rPr dirty="0" sz="4000" spc="25">
                <a:latin typeface="Times New Roman"/>
                <a:cs typeface="Times New Roman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мысалы</a:t>
            </a:r>
            <a:r>
              <a:rPr dirty="0" sz="4000" spc="70">
                <a:latin typeface="Times New Roman"/>
                <a:cs typeface="Times New Roman"/>
              </a:rPr>
              <a:t>, </a:t>
            </a:r>
            <a:r>
              <a:rPr dirty="0" sz="4000" spc="130">
                <a:latin typeface="Microsoft Sans Serif"/>
                <a:cs typeface="Microsoft Sans Serif"/>
              </a:rPr>
              <a:t>қойма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операцияларында</a:t>
            </a:r>
            <a:r>
              <a:rPr dirty="0" sz="4000" spc="114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216" y="783339"/>
            <a:ext cx="1885188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60"/>
              <a:t>Әр</a:t>
            </a:r>
            <a:r>
              <a:rPr dirty="0" sz="5000" spc="-155"/>
              <a:t> </a:t>
            </a:r>
            <a:r>
              <a:rPr dirty="0" sz="5000" spc="120"/>
              <a:t>түрлі</a:t>
            </a:r>
            <a:r>
              <a:rPr dirty="0" sz="5000" spc="-155"/>
              <a:t> </a:t>
            </a:r>
            <a:r>
              <a:rPr dirty="0" sz="5000" spc="110"/>
              <a:t>салалардағы</a:t>
            </a:r>
            <a:r>
              <a:rPr dirty="0" sz="5000" spc="-150"/>
              <a:t> </a:t>
            </a: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20">
                <a:latin typeface="Times New Roman"/>
                <a:cs typeface="Times New Roman"/>
              </a:rPr>
              <a:t> </a:t>
            </a:r>
            <a:r>
              <a:rPr dirty="0" sz="5000" spc="190"/>
              <a:t>қолданбаларының</a:t>
            </a:r>
            <a:r>
              <a:rPr dirty="0" sz="5000" spc="-155"/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0502" y="2666994"/>
            <a:ext cx="17902555" cy="748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81505">
              <a:lnSpc>
                <a:spcPct val="100000"/>
              </a:lnSpc>
              <a:spcBef>
                <a:spcPts val="100"/>
              </a:spcBef>
            </a:pPr>
            <a:r>
              <a:rPr dirty="0" sz="4000" spc="55" b="1">
                <a:latin typeface="Arial"/>
                <a:cs typeface="Arial"/>
              </a:rPr>
              <a:t>Білім</a:t>
            </a:r>
            <a:r>
              <a:rPr dirty="0" sz="4000" spc="55" b="1">
                <a:latin typeface="Times New Roman"/>
                <a:cs typeface="Times New Roman"/>
              </a:rPr>
              <a:t>.</a:t>
            </a:r>
            <a:r>
              <a:rPr dirty="0" sz="4000" spc="10" b="1">
                <a:latin typeface="Times New Roman"/>
                <a:cs typeface="Times New Roman"/>
              </a:rPr>
              <a:t> </a:t>
            </a:r>
            <a:r>
              <a:rPr dirty="0" sz="4000" spc="180">
                <a:latin typeface="Times New Roman"/>
                <a:cs typeface="Times New Roman"/>
              </a:rPr>
              <a:t>AI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оқу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процесін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жекелендіру</a:t>
            </a:r>
            <a:r>
              <a:rPr dirty="0" sz="4000" spc="85">
                <a:latin typeface="Times New Roman"/>
                <a:cs typeface="Times New Roman"/>
              </a:rPr>
              <a:t>,</a:t>
            </a:r>
            <a:r>
              <a:rPr dirty="0" sz="4000" spc="10">
                <a:latin typeface="Times New Roman"/>
                <a:cs typeface="Times New Roman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оқушыларға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бейімдеу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 </a:t>
            </a:r>
            <a:r>
              <a:rPr dirty="0" sz="4000" spc="55">
                <a:latin typeface="Microsoft Sans Serif"/>
                <a:cs typeface="Microsoft Sans Serif"/>
              </a:rPr>
              <a:t>бағалауды</a:t>
            </a:r>
            <a:r>
              <a:rPr dirty="0" sz="4000" spc="-6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автоматтандыру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қолданылады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4000" spc="280" b="1">
                <a:latin typeface="Arial"/>
                <a:cs typeface="Arial"/>
              </a:rPr>
              <a:t>Машиналық</a:t>
            </a:r>
            <a:r>
              <a:rPr dirty="0" sz="4000" spc="-100" b="1">
                <a:latin typeface="Arial"/>
                <a:cs typeface="Arial"/>
              </a:rPr>
              <a:t> </a:t>
            </a:r>
            <a:r>
              <a:rPr dirty="0" sz="4000" spc="180" b="1">
                <a:latin typeface="Arial"/>
                <a:cs typeface="Arial"/>
              </a:rPr>
              <a:t>оқыту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190" b="1">
                <a:latin typeface="Arial"/>
                <a:cs typeface="Arial"/>
              </a:rPr>
              <a:t>жүйелері</a:t>
            </a:r>
            <a:r>
              <a:rPr dirty="0" sz="4000" spc="-95" b="1">
                <a:latin typeface="Arial"/>
                <a:cs typeface="Arial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жеке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тұлғаны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дамытуға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көмектеседі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оқу бағдарламалары</a:t>
            </a:r>
            <a:r>
              <a:rPr dirty="0" sz="4000" spc="70">
                <a:latin typeface="Times New Roman"/>
                <a:cs typeface="Times New Roman"/>
              </a:rPr>
              <a:t>,</a:t>
            </a:r>
            <a:r>
              <a:rPr dirty="0" sz="4000" spc="20">
                <a:latin typeface="Times New Roman"/>
                <a:cs typeface="Times New Roman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оқушылардың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әлсіз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жақтарын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және</a:t>
            </a:r>
            <a:endParaRPr sz="4000">
              <a:latin typeface="Microsoft Sans Serif"/>
              <a:cs typeface="Microsoft Sans Serif"/>
            </a:endParaRPr>
          </a:p>
          <a:p>
            <a:pPr marL="12700">
              <a:lnSpc>
                <a:spcPts val="3375"/>
              </a:lnSpc>
            </a:pPr>
            <a:r>
              <a:rPr dirty="0" sz="4000" spc="110">
                <a:latin typeface="Microsoft Sans Serif"/>
                <a:cs typeface="Microsoft Sans Serif"/>
              </a:rPr>
              <a:t>кері</a:t>
            </a:r>
            <a:r>
              <a:rPr dirty="0" sz="4000" spc="8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байланыс</a:t>
            </a:r>
            <a:r>
              <a:rPr dirty="0" sz="4000" spc="9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қамтамасыз</a:t>
            </a:r>
            <a:r>
              <a:rPr dirty="0" sz="4000" spc="8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ету</a:t>
            </a:r>
            <a:r>
              <a:rPr dirty="0" sz="4000" spc="-2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 marR="756920">
              <a:lnSpc>
                <a:spcPct val="115599"/>
              </a:lnSpc>
              <a:spcBef>
                <a:spcPts val="3575"/>
              </a:spcBef>
              <a:tabLst>
                <a:tab pos="3846195" algn="l"/>
              </a:tabLst>
            </a:pPr>
            <a:r>
              <a:rPr dirty="0" sz="4000" b="1">
                <a:solidFill>
                  <a:srgbClr val="564A3C"/>
                </a:solidFill>
                <a:latin typeface="Arial"/>
                <a:cs typeface="Arial"/>
              </a:rPr>
              <a:t>Бөлшек</a:t>
            </a:r>
            <a:r>
              <a:rPr dirty="0" sz="4000" spc="-90" b="1">
                <a:solidFill>
                  <a:srgbClr val="564A3C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564A3C"/>
                </a:solidFill>
                <a:latin typeface="Arial"/>
                <a:cs typeface="Arial"/>
              </a:rPr>
              <a:t>сауда.</a:t>
            </a:r>
            <a:r>
              <a:rPr dirty="0" sz="4000" b="1">
                <a:solidFill>
                  <a:srgbClr val="564A3C"/>
                </a:solidFill>
                <a:latin typeface="Arial"/>
                <a:cs typeface="Arial"/>
              </a:rPr>
              <a:t>	</a:t>
            </a:r>
            <a:r>
              <a:rPr dirty="0" sz="4000" spc="-340">
                <a:solidFill>
                  <a:srgbClr val="564A3C"/>
                </a:solidFill>
                <a:latin typeface="Verdana"/>
                <a:cs typeface="Verdana"/>
              </a:rPr>
              <a:t>AI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60">
                <a:solidFill>
                  <a:srgbClr val="564A3C"/>
                </a:solidFill>
                <a:latin typeface="Verdana"/>
                <a:cs typeface="Verdana"/>
              </a:rPr>
              <a:t>ұсыныстарды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05">
                <a:solidFill>
                  <a:srgbClr val="564A3C"/>
                </a:solidFill>
                <a:latin typeface="Verdana"/>
                <a:cs typeface="Verdana"/>
              </a:rPr>
              <a:t>жекелендіру,</a:t>
            </a:r>
            <a:r>
              <a:rPr dirty="0" sz="4000" spc="-280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60">
                <a:solidFill>
                  <a:srgbClr val="564A3C"/>
                </a:solidFill>
                <a:latin typeface="Verdana"/>
                <a:cs typeface="Verdana"/>
              </a:rPr>
              <a:t>өнімнің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70">
                <a:solidFill>
                  <a:srgbClr val="564A3C"/>
                </a:solidFill>
                <a:latin typeface="Verdana"/>
                <a:cs typeface="Verdana"/>
              </a:rPr>
              <a:t>танымалдылығын 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болжау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15">
                <a:solidFill>
                  <a:srgbClr val="564A3C"/>
                </a:solidFill>
                <a:latin typeface="Verdana"/>
                <a:cs typeface="Verdana"/>
              </a:rPr>
              <a:t>және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05">
                <a:solidFill>
                  <a:srgbClr val="564A3C"/>
                </a:solidFill>
                <a:latin typeface="Verdana"/>
                <a:cs typeface="Verdana"/>
              </a:rPr>
              <a:t>логистиканы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70">
                <a:solidFill>
                  <a:srgbClr val="564A3C"/>
                </a:solidFill>
                <a:latin typeface="Verdana"/>
                <a:cs typeface="Verdana"/>
              </a:rPr>
              <a:t>оңтайландыру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20">
                <a:solidFill>
                  <a:srgbClr val="564A3C"/>
                </a:solidFill>
                <a:latin typeface="Verdana"/>
                <a:cs typeface="Verdana"/>
              </a:rPr>
              <a:t>үшін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80">
                <a:solidFill>
                  <a:srgbClr val="564A3C"/>
                </a:solidFill>
                <a:latin typeface="Verdana"/>
                <a:cs typeface="Verdana"/>
              </a:rPr>
              <a:t>қолданылады.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10">
                <a:solidFill>
                  <a:srgbClr val="564A3C"/>
                </a:solidFill>
                <a:latin typeface="Verdana"/>
                <a:cs typeface="Verdana"/>
              </a:rPr>
              <a:t>Мысалы, </a:t>
            </a:r>
            <a:r>
              <a:rPr dirty="0" sz="4000" spc="-290">
                <a:solidFill>
                  <a:srgbClr val="564A3C"/>
                </a:solidFill>
                <a:latin typeface="Verdana"/>
                <a:cs typeface="Verdana"/>
              </a:rPr>
              <a:t>машиналық</a:t>
            </a:r>
            <a:r>
              <a:rPr dirty="0" sz="4000" spc="-280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45">
                <a:solidFill>
                  <a:srgbClr val="564A3C"/>
                </a:solidFill>
                <a:latin typeface="Verdana"/>
                <a:cs typeface="Verdana"/>
              </a:rPr>
              <a:t>оқыту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90">
                <a:solidFill>
                  <a:srgbClr val="564A3C"/>
                </a:solidFill>
                <a:latin typeface="Verdana"/>
                <a:cs typeface="Verdana"/>
              </a:rPr>
              <a:t>жүйелері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90">
                <a:solidFill>
                  <a:srgbClr val="564A3C"/>
                </a:solidFill>
                <a:latin typeface="Verdana"/>
                <a:cs typeface="Verdana"/>
              </a:rPr>
              <a:t>тұтынушыларға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54">
                <a:solidFill>
                  <a:srgbClr val="564A3C"/>
                </a:solidFill>
                <a:latin typeface="Verdana"/>
                <a:cs typeface="Verdana"/>
              </a:rPr>
              <a:t>сатып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54">
                <a:solidFill>
                  <a:srgbClr val="564A3C"/>
                </a:solidFill>
                <a:latin typeface="Verdana"/>
                <a:cs typeface="Verdana"/>
              </a:rPr>
              <a:t>алу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80">
                <a:solidFill>
                  <a:srgbClr val="564A3C"/>
                </a:solidFill>
                <a:latin typeface="Verdana"/>
                <a:cs typeface="Verdana"/>
              </a:rPr>
              <a:t>тарихы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5">
                <a:solidFill>
                  <a:srgbClr val="564A3C"/>
                </a:solidFill>
                <a:latin typeface="Verdana"/>
                <a:cs typeface="Verdana"/>
              </a:rPr>
              <a:t>мен 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қалаулары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70">
                <a:solidFill>
                  <a:srgbClr val="564A3C"/>
                </a:solidFill>
                <a:latin typeface="Verdana"/>
                <a:cs typeface="Verdana"/>
              </a:rPr>
              <a:t>негізінде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жекелендірілген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60">
                <a:solidFill>
                  <a:srgbClr val="564A3C"/>
                </a:solidFill>
                <a:latin typeface="Verdana"/>
                <a:cs typeface="Verdana"/>
              </a:rPr>
              <a:t>ұсыныстар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беруге,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45">
                <a:solidFill>
                  <a:srgbClr val="564A3C"/>
                </a:solidFill>
                <a:latin typeface="Verdana"/>
                <a:cs typeface="Verdana"/>
              </a:rPr>
              <a:t>сонымен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15">
                <a:solidFill>
                  <a:srgbClr val="564A3C"/>
                </a:solidFill>
                <a:latin typeface="Verdana"/>
                <a:cs typeface="Verdana"/>
              </a:rPr>
              <a:t>қатар </a:t>
            </a:r>
            <a:r>
              <a:rPr dirty="0" sz="4000" spc="-285">
                <a:solidFill>
                  <a:srgbClr val="564A3C"/>
                </a:solidFill>
                <a:latin typeface="Verdana"/>
                <a:cs typeface="Verdana"/>
              </a:rPr>
              <a:t>түгендеу</a:t>
            </a:r>
            <a:r>
              <a:rPr dirty="0" sz="4000" spc="-280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204">
                <a:solidFill>
                  <a:srgbClr val="564A3C"/>
                </a:solidFill>
                <a:latin typeface="Verdana"/>
                <a:cs typeface="Verdana"/>
              </a:rPr>
              <a:t>мен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</a:t>
            </a:r>
            <a:r>
              <a:rPr dirty="0" sz="4000" spc="-310">
                <a:solidFill>
                  <a:srgbClr val="564A3C"/>
                </a:solidFill>
                <a:latin typeface="Verdana"/>
                <a:cs typeface="Verdana"/>
              </a:rPr>
              <a:t>жеткізуді</a:t>
            </a:r>
            <a:r>
              <a:rPr dirty="0" sz="4000" spc="-275">
                <a:solidFill>
                  <a:srgbClr val="564A3C"/>
                </a:solidFill>
                <a:latin typeface="Verdana"/>
                <a:cs typeface="Verdana"/>
              </a:rPr>
              <a:t> оңтайландыруға </a:t>
            </a:r>
            <a:r>
              <a:rPr dirty="0" sz="4000" spc="-270">
                <a:solidFill>
                  <a:srgbClr val="564A3C"/>
                </a:solidFill>
                <a:latin typeface="Verdana"/>
                <a:cs typeface="Verdana"/>
              </a:rPr>
              <a:t>көмектеседі.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531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solidFill>
                  <a:srgbClr val="564A3C"/>
                </a:solidFill>
              </a:rPr>
              <a:t>Əр</a:t>
            </a:r>
            <a:r>
              <a:rPr dirty="0" sz="5000" spc="-110">
                <a:solidFill>
                  <a:srgbClr val="564A3C"/>
                </a:solidFill>
              </a:rPr>
              <a:t> </a:t>
            </a:r>
            <a:r>
              <a:rPr dirty="0" sz="5000">
                <a:solidFill>
                  <a:srgbClr val="564A3C"/>
                </a:solidFill>
              </a:rPr>
              <a:t>түрлі</a:t>
            </a:r>
            <a:r>
              <a:rPr dirty="0" sz="5000" spc="-110">
                <a:solidFill>
                  <a:srgbClr val="564A3C"/>
                </a:solidFill>
              </a:rPr>
              <a:t> </a:t>
            </a:r>
            <a:r>
              <a:rPr dirty="0" sz="5000">
                <a:solidFill>
                  <a:srgbClr val="564A3C"/>
                </a:solidFill>
              </a:rPr>
              <a:t>салалардағы</a:t>
            </a:r>
            <a:r>
              <a:rPr dirty="0" sz="5000" spc="-105">
                <a:solidFill>
                  <a:srgbClr val="564A3C"/>
                </a:solidFill>
              </a:rPr>
              <a:t> </a:t>
            </a:r>
            <a:r>
              <a:rPr dirty="0" sz="5000">
                <a:solidFill>
                  <a:srgbClr val="564A3C"/>
                </a:solidFill>
              </a:rPr>
              <a:t>AI</a:t>
            </a:r>
            <a:r>
              <a:rPr dirty="0" sz="5000" spc="-110">
                <a:solidFill>
                  <a:srgbClr val="564A3C"/>
                </a:solidFill>
              </a:rPr>
              <a:t> </a:t>
            </a:r>
            <a:r>
              <a:rPr dirty="0" sz="5000">
                <a:solidFill>
                  <a:srgbClr val="564A3C"/>
                </a:solidFill>
              </a:rPr>
              <a:t>қолданбаларының</a:t>
            </a:r>
            <a:r>
              <a:rPr dirty="0" sz="5000" spc="-105">
                <a:solidFill>
                  <a:srgbClr val="564A3C"/>
                </a:solidFill>
              </a:rPr>
              <a:t> </a:t>
            </a:r>
            <a:r>
              <a:rPr dirty="0" sz="5000" spc="-10">
                <a:solidFill>
                  <a:srgbClr val="564A3C"/>
                </a:solidFill>
              </a:rPr>
              <a:t>мысалдары</a:t>
            </a:r>
            <a:endParaRPr sz="5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7352" y="9409223"/>
            <a:ext cx="504827" cy="5905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14301" y="1597819"/>
            <a:ext cx="18884900" cy="882078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75"/>
              </a:spcBef>
            </a:pPr>
            <a:r>
              <a:rPr dirty="0" sz="3600" spc="170" b="1">
                <a:latin typeface="Arial"/>
                <a:cs typeface="Arial"/>
              </a:rPr>
              <a:t>Табиғи</a:t>
            </a:r>
            <a:r>
              <a:rPr dirty="0" sz="3600" spc="-70" b="1">
                <a:latin typeface="Arial"/>
                <a:cs typeface="Arial"/>
              </a:rPr>
              <a:t> </a:t>
            </a:r>
            <a:r>
              <a:rPr dirty="0" sz="3600" spc="100" b="1">
                <a:latin typeface="Arial"/>
                <a:cs typeface="Arial"/>
              </a:rPr>
              <a:t>тілді</a:t>
            </a:r>
            <a:r>
              <a:rPr dirty="0" sz="3600" spc="-70" b="1">
                <a:latin typeface="Arial"/>
                <a:cs typeface="Arial"/>
              </a:rPr>
              <a:t> </a:t>
            </a:r>
            <a:r>
              <a:rPr dirty="0" sz="3600" spc="135" b="1">
                <a:latin typeface="Arial"/>
                <a:cs typeface="Arial"/>
              </a:rPr>
              <a:t>өңдеу</a:t>
            </a:r>
            <a:r>
              <a:rPr dirty="0" sz="3600" spc="135" b="1">
                <a:latin typeface="Times New Roman"/>
                <a:cs typeface="Times New Roman"/>
              </a:rPr>
              <a:t>.</a:t>
            </a:r>
            <a:r>
              <a:rPr dirty="0" sz="3600" spc="35" b="1">
                <a:latin typeface="Times New Roman"/>
                <a:cs typeface="Times New Roman"/>
              </a:rPr>
              <a:t> </a:t>
            </a:r>
            <a:r>
              <a:rPr dirty="0" sz="3600" spc="165">
                <a:latin typeface="Times New Roman"/>
                <a:cs typeface="Times New Roman"/>
              </a:rPr>
              <a:t>AI</a:t>
            </a:r>
            <a:r>
              <a:rPr dirty="0" sz="3600" spc="35">
                <a:latin typeface="Times New Roman"/>
                <a:cs typeface="Times New Roman"/>
              </a:rPr>
              <a:t> </a:t>
            </a:r>
            <a:r>
              <a:rPr dirty="0" sz="3600" spc="150">
                <a:latin typeface="Microsoft Sans Serif"/>
                <a:cs typeface="Microsoft Sans Serif"/>
              </a:rPr>
              <a:t>табиғи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тілді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 spc="140">
                <a:latin typeface="Microsoft Sans Serif"/>
                <a:cs typeface="Microsoft Sans Serif"/>
              </a:rPr>
              <a:t>өңдейтін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-20">
                <a:latin typeface="Microsoft Sans Serif"/>
                <a:cs typeface="Microsoft Sans Serif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түсінетін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 spc="85">
                <a:latin typeface="Microsoft Sans Serif"/>
                <a:cs typeface="Microsoft Sans Serif"/>
              </a:rPr>
              <a:t>жүйелерді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 spc="50">
                <a:latin typeface="Microsoft Sans Serif"/>
                <a:cs typeface="Microsoft Sans Serif"/>
              </a:rPr>
              <a:t>әзірлеу</a:t>
            </a:r>
            <a:r>
              <a:rPr dirty="0" sz="3600" spc="-25">
                <a:latin typeface="Microsoft Sans Serif"/>
                <a:cs typeface="Microsoft Sans Serif"/>
              </a:rPr>
              <a:t> </a:t>
            </a:r>
            <a:r>
              <a:rPr dirty="0" sz="3600" spc="155">
                <a:latin typeface="Microsoft Sans Serif"/>
                <a:cs typeface="Microsoft Sans Serif"/>
              </a:rPr>
              <a:t>үшін </a:t>
            </a:r>
            <a:r>
              <a:rPr dirty="0" sz="3600" spc="80">
                <a:latin typeface="Microsoft Sans Serif"/>
                <a:cs typeface="Microsoft Sans Serif"/>
              </a:rPr>
              <a:t>қолданылады</a:t>
            </a:r>
            <a:r>
              <a:rPr dirty="0" sz="3600" spc="80">
                <a:latin typeface="Times New Roman"/>
                <a:cs typeface="Times New Roman"/>
              </a:rPr>
              <a:t>.</a:t>
            </a:r>
            <a:r>
              <a:rPr dirty="0" sz="3600" spc="5">
                <a:latin typeface="Times New Roman"/>
                <a:cs typeface="Times New Roman"/>
              </a:rPr>
              <a:t> </a:t>
            </a:r>
            <a:r>
              <a:rPr dirty="0" sz="3600" spc="160">
                <a:latin typeface="Microsoft Sans Serif"/>
                <a:cs typeface="Microsoft Sans Serif"/>
              </a:rPr>
              <a:t>Машиналық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05">
                <a:latin typeface="Microsoft Sans Serif"/>
                <a:cs typeface="Microsoft Sans Serif"/>
              </a:rPr>
              <a:t>оқыту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жүйелері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дауыстық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95">
                <a:latin typeface="Microsoft Sans Serif"/>
                <a:cs typeface="Microsoft Sans Serif"/>
              </a:rPr>
              <a:t>көмекшілерді</a:t>
            </a:r>
            <a:r>
              <a:rPr dirty="0" sz="3600" spc="95">
                <a:latin typeface="Times New Roman"/>
                <a:cs typeface="Times New Roman"/>
              </a:rPr>
              <a:t>,</a:t>
            </a:r>
            <a:r>
              <a:rPr dirty="0" sz="3600" spc="15">
                <a:latin typeface="Times New Roman"/>
                <a:cs typeface="Times New Roman"/>
              </a:rPr>
              <a:t> </a:t>
            </a:r>
            <a:r>
              <a:rPr dirty="0" sz="3600" spc="35">
                <a:latin typeface="Microsoft Sans Serif"/>
                <a:cs typeface="Microsoft Sans Serif"/>
              </a:rPr>
              <a:t>аударма </a:t>
            </a:r>
            <a:r>
              <a:rPr dirty="0" sz="3600" spc="120">
                <a:latin typeface="Microsoft Sans Serif"/>
                <a:cs typeface="Microsoft Sans Serif"/>
              </a:rPr>
              <a:t>жүйелерін</a:t>
            </a:r>
            <a:r>
              <a:rPr dirty="0" sz="3600" spc="55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60">
                <a:latin typeface="Microsoft Sans Serif"/>
                <a:cs typeface="Microsoft Sans Serif"/>
              </a:rPr>
              <a:t> </a:t>
            </a:r>
            <a:r>
              <a:rPr dirty="0" sz="3600" spc="85">
                <a:latin typeface="Microsoft Sans Serif"/>
                <a:cs typeface="Microsoft Sans Serif"/>
              </a:rPr>
              <a:t>мәтінді</a:t>
            </a:r>
            <a:r>
              <a:rPr dirty="0" sz="3600" spc="5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талдауды</a:t>
            </a:r>
            <a:r>
              <a:rPr dirty="0" sz="3600" spc="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жасауға</a:t>
            </a:r>
            <a:r>
              <a:rPr dirty="0" sz="3600" spc="55">
                <a:latin typeface="Microsoft Sans Serif"/>
                <a:cs typeface="Microsoft Sans Serif"/>
              </a:rPr>
              <a:t> </a:t>
            </a:r>
            <a:r>
              <a:rPr dirty="0" sz="3600" spc="40">
                <a:latin typeface="Microsoft Sans Serif"/>
                <a:cs typeface="Microsoft Sans Serif"/>
              </a:rPr>
              <a:t>көмектеседі</a:t>
            </a:r>
            <a:r>
              <a:rPr dirty="0" sz="3600" spc="4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 marR="200660">
              <a:lnSpc>
                <a:spcPts val="4280"/>
              </a:lnSpc>
              <a:spcBef>
                <a:spcPts val="3565"/>
              </a:spcBef>
            </a:pPr>
            <a:r>
              <a:rPr dirty="0" sz="3600" spc="145" b="1">
                <a:latin typeface="Arial"/>
                <a:cs typeface="Arial"/>
              </a:rPr>
              <a:t>Ойын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 spc="90" b="1">
                <a:latin typeface="Arial"/>
                <a:cs typeface="Arial"/>
              </a:rPr>
              <a:t>индустриясы</a:t>
            </a:r>
            <a:r>
              <a:rPr dirty="0" sz="3600" spc="90" b="1">
                <a:latin typeface="Times New Roman"/>
                <a:cs typeface="Times New Roman"/>
              </a:rPr>
              <a:t>.</a:t>
            </a:r>
            <a:r>
              <a:rPr dirty="0" sz="3600" spc="15" b="1">
                <a:latin typeface="Times New Roman"/>
                <a:cs typeface="Times New Roman"/>
              </a:rPr>
              <a:t> </a:t>
            </a:r>
            <a:r>
              <a:rPr dirty="0" sz="3600" spc="165">
                <a:latin typeface="Times New Roman"/>
                <a:cs typeface="Times New Roman"/>
              </a:rPr>
              <a:t>AI</a:t>
            </a:r>
            <a:r>
              <a:rPr dirty="0" sz="3600" spc="20">
                <a:latin typeface="Times New Roman"/>
                <a:cs typeface="Times New Roman"/>
              </a:rPr>
              <a:t> </a:t>
            </a:r>
            <a:r>
              <a:rPr dirty="0" sz="3600" spc="215">
                <a:latin typeface="Microsoft Sans Serif"/>
                <a:cs typeface="Microsoft Sans Serif"/>
              </a:rPr>
              <a:t>шынайы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30">
                <a:latin typeface="Microsoft Sans Serif"/>
                <a:cs typeface="Microsoft Sans Serif"/>
              </a:rPr>
              <a:t>интерактивті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235">
                <a:latin typeface="Microsoft Sans Serif"/>
                <a:cs typeface="Microsoft Sans Serif"/>
              </a:rPr>
              <a:t>ойын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80">
                <a:latin typeface="Microsoft Sans Serif"/>
                <a:cs typeface="Microsoft Sans Serif"/>
              </a:rPr>
              <a:t>әлемдерін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жасау</a:t>
            </a:r>
            <a:r>
              <a:rPr dirty="0" sz="3600" spc="-10">
                <a:latin typeface="Times New Roman"/>
                <a:cs typeface="Times New Roman"/>
              </a:rPr>
              <a:t>, </a:t>
            </a:r>
            <a:r>
              <a:rPr dirty="0" sz="3600" spc="114">
                <a:latin typeface="Microsoft Sans Serif"/>
                <a:cs typeface="Microsoft Sans Serif"/>
              </a:rPr>
              <a:t>кейіпкерлердің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25">
                <a:latin typeface="Microsoft Sans Serif"/>
                <a:cs typeface="Microsoft Sans Serif"/>
              </a:rPr>
              <a:t>өнімділігін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50">
                <a:latin typeface="Microsoft Sans Serif"/>
                <a:cs typeface="Microsoft Sans Serif"/>
              </a:rPr>
              <a:t>жақсарту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85">
                <a:latin typeface="Microsoft Sans Serif"/>
                <a:cs typeface="Microsoft Sans Serif"/>
              </a:rPr>
              <a:t>ойынды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50">
                <a:latin typeface="Microsoft Sans Serif"/>
                <a:cs typeface="Microsoft Sans Serif"/>
              </a:rPr>
              <a:t>әзірлеу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40">
                <a:latin typeface="Microsoft Sans Serif"/>
                <a:cs typeface="Microsoft Sans Serif"/>
              </a:rPr>
              <a:t>процесін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оңтайландыру </a:t>
            </a:r>
            <a:r>
              <a:rPr dirty="0" sz="3600" spc="175">
                <a:latin typeface="Microsoft Sans Serif"/>
                <a:cs typeface="Microsoft Sans Serif"/>
              </a:rPr>
              <a:t>үшін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70">
                <a:latin typeface="Microsoft Sans Serif"/>
                <a:cs typeface="Microsoft Sans Serif"/>
              </a:rPr>
              <a:t>қолданылады</a:t>
            </a:r>
            <a:r>
              <a:rPr dirty="0" sz="3600" spc="7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 marR="1801495">
              <a:lnSpc>
                <a:spcPts val="4280"/>
              </a:lnSpc>
              <a:spcBef>
                <a:spcPts val="1820"/>
              </a:spcBef>
            </a:pPr>
            <a:r>
              <a:rPr dirty="0" sz="3600" spc="60" b="1">
                <a:latin typeface="Arial"/>
                <a:cs typeface="Arial"/>
              </a:rPr>
              <a:t>Суретті</a:t>
            </a:r>
            <a:r>
              <a:rPr dirty="0" sz="3600" spc="-95" b="1">
                <a:latin typeface="Arial"/>
                <a:cs typeface="Arial"/>
              </a:rPr>
              <a:t> </a:t>
            </a:r>
            <a:r>
              <a:rPr dirty="0" sz="3600" spc="135" b="1">
                <a:latin typeface="Arial"/>
                <a:cs typeface="Arial"/>
              </a:rPr>
              <a:t>тану</a:t>
            </a:r>
            <a:r>
              <a:rPr dirty="0" sz="3600" spc="135" b="1">
                <a:latin typeface="Times New Roman"/>
                <a:cs typeface="Times New Roman"/>
              </a:rPr>
              <a:t>.</a:t>
            </a:r>
            <a:r>
              <a:rPr dirty="0" sz="3600" spc="10" b="1">
                <a:latin typeface="Times New Roman"/>
                <a:cs typeface="Times New Roman"/>
              </a:rPr>
              <a:t> </a:t>
            </a:r>
            <a:r>
              <a:rPr dirty="0" sz="3600" spc="165">
                <a:latin typeface="Times New Roman"/>
                <a:cs typeface="Times New Roman"/>
              </a:rPr>
              <a:t>AI</a:t>
            </a:r>
            <a:r>
              <a:rPr dirty="0" sz="3600" spc="15">
                <a:latin typeface="Times New Roman"/>
                <a:cs typeface="Times New Roman"/>
              </a:rPr>
              <a:t> </a:t>
            </a:r>
            <a:r>
              <a:rPr dirty="0" sz="3600" spc="75">
                <a:latin typeface="Microsoft Sans Serif"/>
                <a:cs typeface="Microsoft Sans Serif"/>
              </a:rPr>
              <a:t>кескіндердегі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105">
                <a:latin typeface="Microsoft Sans Serif"/>
                <a:cs typeface="Microsoft Sans Serif"/>
              </a:rPr>
              <a:t>нысандар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130">
                <a:latin typeface="Microsoft Sans Serif"/>
                <a:cs typeface="Microsoft Sans Serif"/>
              </a:rPr>
              <a:t>мен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көріністерді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85">
                <a:latin typeface="Microsoft Sans Serif"/>
                <a:cs typeface="Microsoft Sans Serif"/>
              </a:rPr>
              <a:t>тану</a:t>
            </a:r>
            <a:r>
              <a:rPr dirty="0" sz="3600" spc="85">
                <a:latin typeface="Times New Roman"/>
                <a:cs typeface="Times New Roman"/>
              </a:rPr>
              <a:t>,</a:t>
            </a:r>
            <a:r>
              <a:rPr dirty="0" sz="3600" spc="10">
                <a:latin typeface="Times New Roman"/>
                <a:cs typeface="Times New Roman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сондай</a:t>
            </a:r>
            <a:r>
              <a:rPr dirty="0" sz="3600" spc="90">
                <a:latin typeface="Times New Roman"/>
                <a:cs typeface="Times New Roman"/>
              </a:rPr>
              <a:t>-</a:t>
            </a:r>
            <a:r>
              <a:rPr dirty="0" sz="3600" spc="-25">
                <a:latin typeface="Microsoft Sans Serif"/>
                <a:cs typeface="Microsoft Sans Serif"/>
              </a:rPr>
              <a:t>ақ </a:t>
            </a:r>
            <a:r>
              <a:rPr dirty="0" sz="3600" spc="105">
                <a:latin typeface="Microsoft Sans Serif"/>
                <a:cs typeface="Microsoft Sans Serif"/>
              </a:rPr>
              <a:t>автоматтандырылған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өңдеу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70">
                <a:latin typeface="Microsoft Sans Serif"/>
                <a:cs typeface="Microsoft Sans Serif"/>
              </a:rPr>
              <a:t>кескінді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50">
                <a:latin typeface="Microsoft Sans Serif"/>
                <a:cs typeface="Microsoft Sans Serif"/>
              </a:rPr>
              <a:t>жақсарту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95">
                <a:latin typeface="Microsoft Sans Serif"/>
                <a:cs typeface="Microsoft Sans Serif"/>
              </a:rPr>
              <a:t>құралдарын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жасау</a:t>
            </a:r>
            <a:r>
              <a:rPr dirty="0" sz="3600" spc="-30">
                <a:latin typeface="Microsoft Sans Serif"/>
                <a:cs typeface="Microsoft Sans Serif"/>
              </a:rPr>
              <a:t> </a:t>
            </a:r>
            <a:r>
              <a:rPr dirty="0" sz="3600" spc="140">
                <a:latin typeface="Microsoft Sans Serif"/>
                <a:cs typeface="Microsoft Sans Serif"/>
              </a:rPr>
              <a:t>үшін </a:t>
            </a:r>
            <a:r>
              <a:rPr dirty="0" sz="3600" spc="70">
                <a:latin typeface="Microsoft Sans Serif"/>
                <a:cs typeface="Microsoft Sans Serif"/>
              </a:rPr>
              <a:t>қолданылады</a:t>
            </a:r>
            <a:r>
              <a:rPr dirty="0" sz="3600" spc="7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 marR="544195">
              <a:lnSpc>
                <a:spcPts val="4280"/>
              </a:lnSpc>
              <a:spcBef>
                <a:spcPts val="1955"/>
              </a:spcBef>
            </a:pPr>
            <a:r>
              <a:rPr dirty="0" sz="3600" spc="120" b="1">
                <a:latin typeface="Arial"/>
                <a:cs typeface="Arial"/>
              </a:rPr>
              <a:t>Дауыстық</a:t>
            </a:r>
            <a:r>
              <a:rPr dirty="0" sz="3600" spc="-85" b="1">
                <a:latin typeface="Arial"/>
                <a:cs typeface="Arial"/>
              </a:rPr>
              <a:t> </a:t>
            </a:r>
            <a:r>
              <a:rPr dirty="0" sz="3600" spc="195" b="1">
                <a:latin typeface="Arial"/>
                <a:cs typeface="Arial"/>
              </a:rPr>
              <a:t>көмекшілер</a:t>
            </a:r>
            <a:r>
              <a:rPr dirty="0" sz="3600" spc="195" b="1">
                <a:latin typeface="Times New Roman"/>
                <a:cs typeface="Times New Roman"/>
              </a:rPr>
              <a:t>.</a:t>
            </a:r>
            <a:r>
              <a:rPr dirty="0" sz="3600" spc="25" b="1">
                <a:latin typeface="Times New Roman"/>
                <a:cs typeface="Times New Roman"/>
              </a:rPr>
              <a:t> </a:t>
            </a:r>
            <a:r>
              <a:rPr dirty="0" sz="3600" spc="165">
                <a:latin typeface="Times New Roman"/>
                <a:cs typeface="Times New Roman"/>
              </a:rPr>
              <a:t>AI</a:t>
            </a:r>
            <a:r>
              <a:rPr dirty="0" sz="3600" spc="25">
                <a:latin typeface="Times New Roman"/>
                <a:cs typeface="Times New Roman"/>
              </a:rPr>
              <a:t> </a:t>
            </a:r>
            <a:r>
              <a:rPr dirty="0" sz="3600" spc="105">
                <a:latin typeface="Microsoft Sans Serif"/>
                <a:cs typeface="Microsoft Sans Serif"/>
              </a:rPr>
              <a:t>құрылғыларды</a:t>
            </a:r>
            <a:r>
              <a:rPr dirty="0" sz="3600" spc="-35">
                <a:latin typeface="Microsoft Sans Serif"/>
                <a:cs typeface="Microsoft Sans Serif"/>
              </a:rPr>
              <a:t> </a:t>
            </a:r>
            <a:r>
              <a:rPr dirty="0" sz="3600" spc="80">
                <a:latin typeface="Microsoft Sans Serif"/>
                <a:cs typeface="Microsoft Sans Serif"/>
              </a:rPr>
              <a:t>басқаратын</a:t>
            </a:r>
            <a:r>
              <a:rPr dirty="0" sz="3600" spc="80">
                <a:latin typeface="Times New Roman"/>
                <a:cs typeface="Times New Roman"/>
              </a:rPr>
              <a:t>,</a:t>
            </a:r>
            <a:r>
              <a:rPr dirty="0" sz="3600" spc="25">
                <a:latin typeface="Times New Roman"/>
                <a:cs typeface="Times New Roman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ақпаратты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95">
                <a:latin typeface="Microsoft Sans Serif"/>
                <a:cs typeface="Microsoft Sans Serif"/>
              </a:rPr>
              <a:t>іздейтін</a:t>
            </a:r>
            <a:r>
              <a:rPr dirty="0" sz="3600" spc="-35">
                <a:latin typeface="Microsoft Sans Serif"/>
                <a:cs typeface="Microsoft Sans Serif"/>
              </a:rPr>
              <a:t> </a:t>
            </a:r>
            <a:r>
              <a:rPr dirty="0" sz="3600" spc="90">
                <a:latin typeface="Microsoft Sans Serif"/>
                <a:cs typeface="Microsoft Sans Serif"/>
              </a:rPr>
              <a:t>және </a:t>
            </a:r>
            <a:r>
              <a:rPr dirty="0" sz="3600">
                <a:latin typeface="Microsoft Sans Serif"/>
                <a:cs typeface="Microsoft Sans Serif"/>
              </a:rPr>
              <a:t>басқа</a:t>
            </a:r>
            <a:r>
              <a:rPr dirty="0" sz="3600" spc="-15">
                <a:latin typeface="Microsoft Sans Serif"/>
                <a:cs typeface="Microsoft Sans Serif"/>
              </a:rPr>
              <a:t> </a:t>
            </a:r>
            <a:r>
              <a:rPr dirty="0" sz="3600" spc="85">
                <a:latin typeface="Microsoft Sans Serif"/>
                <a:cs typeface="Microsoft Sans Serif"/>
              </a:rPr>
              <a:t>тапсырмаларды</a:t>
            </a:r>
            <a:r>
              <a:rPr dirty="0" sz="3600" spc="-15">
                <a:latin typeface="Microsoft Sans Serif"/>
                <a:cs typeface="Microsoft Sans Serif"/>
              </a:rPr>
              <a:t> </a:t>
            </a:r>
            <a:r>
              <a:rPr dirty="0" sz="3600" spc="165">
                <a:latin typeface="Microsoft Sans Serif"/>
                <a:cs typeface="Microsoft Sans Serif"/>
              </a:rPr>
              <a:t>орындайтын</a:t>
            </a:r>
            <a:r>
              <a:rPr dirty="0" sz="3600" spc="-15">
                <a:latin typeface="Microsoft Sans Serif"/>
                <a:cs typeface="Microsoft Sans Serif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дауыстық</a:t>
            </a:r>
            <a:r>
              <a:rPr dirty="0" sz="3600" spc="-10">
                <a:latin typeface="Microsoft Sans Serif"/>
                <a:cs typeface="Microsoft Sans Serif"/>
              </a:rPr>
              <a:t> </a:t>
            </a:r>
            <a:r>
              <a:rPr dirty="0" sz="3600" spc="95">
                <a:latin typeface="Microsoft Sans Serif"/>
                <a:cs typeface="Microsoft Sans Serif"/>
              </a:rPr>
              <a:t>көмекшілерді</a:t>
            </a:r>
            <a:r>
              <a:rPr dirty="0" sz="3600" spc="-15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жасау</a:t>
            </a:r>
            <a:r>
              <a:rPr dirty="0" sz="3600" spc="-15">
                <a:latin typeface="Microsoft Sans Serif"/>
                <a:cs typeface="Microsoft Sans Serif"/>
              </a:rPr>
              <a:t> </a:t>
            </a:r>
            <a:r>
              <a:rPr dirty="0" sz="3600" spc="155">
                <a:latin typeface="Microsoft Sans Serif"/>
                <a:cs typeface="Microsoft Sans Serif"/>
              </a:rPr>
              <a:t>үшін </a:t>
            </a:r>
            <a:r>
              <a:rPr dirty="0" sz="3600" spc="70">
                <a:latin typeface="Microsoft Sans Serif"/>
                <a:cs typeface="Microsoft Sans Serif"/>
              </a:rPr>
              <a:t>қолданылады</a:t>
            </a:r>
            <a:r>
              <a:rPr dirty="0" sz="3600" spc="7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12700" marR="772795">
              <a:lnSpc>
                <a:spcPts val="4280"/>
              </a:lnSpc>
              <a:spcBef>
                <a:spcPts val="1914"/>
              </a:spcBef>
            </a:pPr>
            <a:r>
              <a:rPr dirty="0" sz="3600" spc="175" b="1">
                <a:latin typeface="Arial"/>
                <a:cs typeface="Arial"/>
              </a:rPr>
              <a:t>Мазмұнды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 spc="105" b="1">
                <a:latin typeface="Arial"/>
                <a:cs typeface="Arial"/>
              </a:rPr>
              <a:t>талдау</a:t>
            </a:r>
            <a:r>
              <a:rPr dirty="0" sz="3600" spc="105" b="1">
                <a:latin typeface="Times New Roman"/>
                <a:cs typeface="Times New Roman"/>
              </a:rPr>
              <a:t>.</a:t>
            </a:r>
            <a:r>
              <a:rPr dirty="0" sz="3600" spc="20" b="1">
                <a:latin typeface="Times New Roman"/>
                <a:cs typeface="Times New Roman"/>
              </a:rPr>
              <a:t> </a:t>
            </a:r>
            <a:r>
              <a:rPr dirty="0" sz="3600" spc="165">
                <a:latin typeface="Times New Roman"/>
                <a:cs typeface="Times New Roman"/>
              </a:rPr>
              <a:t>AI</a:t>
            </a:r>
            <a:r>
              <a:rPr dirty="0" sz="3600" spc="20">
                <a:latin typeface="Times New Roman"/>
                <a:cs typeface="Times New Roman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суреттер</a:t>
            </a:r>
            <a:r>
              <a:rPr dirty="0" sz="3600" spc="60">
                <a:latin typeface="Times New Roman"/>
                <a:cs typeface="Times New Roman"/>
              </a:rPr>
              <a:t>,</a:t>
            </a:r>
            <a:r>
              <a:rPr dirty="0" sz="3600" spc="15">
                <a:latin typeface="Times New Roman"/>
                <a:cs typeface="Times New Roman"/>
              </a:rPr>
              <a:t> </a:t>
            </a:r>
            <a:r>
              <a:rPr dirty="0" sz="3600" spc="114">
                <a:latin typeface="Microsoft Sans Serif"/>
                <a:cs typeface="Microsoft Sans Serif"/>
              </a:rPr>
              <a:t>бейнелер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95">
                <a:latin typeface="Microsoft Sans Serif"/>
                <a:cs typeface="Microsoft Sans Serif"/>
              </a:rPr>
              <a:t>аудио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сияқты</a:t>
            </a:r>
            <a:r>
              <a:rPr dirty="0" sz="3600" spc="-45">
                <a:latin typeface="Microsoft Sans Serif"/>
                <a:cs typeface="Microsoft Sans Serif"/>
              </a:rPr>
              <a:t> </a:t>
            </a:r>
            <a:r>
              <a:rPr dirty="0" sz="3600" spc="80">
                <a:latin typeface="Microsoft Sans Serif"/>
                <a:cs typeface="Microsoft Sans Serif"/>
              </a:rPr>
              <a:t>мазмұнды</a:t>
            </a:r>
            <a:r>
              <a:rPr dirty="0" sz="3600" spc="-40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талдау </a:t>
            </a:r>
            <a:r>
              <a:rPr dirty="0" sz="3600" spc="110">
                <a:latin typeface="Microsoft Sans Serif"/>
                <a:cs typeface="Microsoft Sans Serif"/>
              </a:rPr>
              <a:t>және</a:t>
            </a:r>
            <a:r>
              <a:rPr dirty="0" sz="3600" spc="60">
                <a:latin typeface="Microsoft Sans Serif"/>
                <a:cs typeface="Microsoft Sans Serif"/>
              </a:rPr>
              <a:t> </a:t>
            </a:r>
            <a:r>
              <a:rPr dirty="0" sz="3600">
                <a:latin typeface="Microsoft Sans Serif"/>
                <a:cs typeface="Microsoft Sans Serif"/>
              </a:rPr>
              <a:t>санаттау</a:t>
            </a:r>
            <a:r>
              <a:rPr dirty="0" sz="3600" spc="60">
                <a:latin typeface="Microsoft Sans Serif"/>
                <a:cs typeface="Microsoft Sans Serif"/>
              </a:rPr>
              <a:t> </a:t>
            </a:r>
            <a:r>
              <a:rPr dirty="0" sz="3600" spc="175">
                <a:latin typeface="Microsoft Sans Serif"/>
                <a:cs typeface="Microsoft Sans Serif"/>
              </a:rPr>
              <a:t>үшін</a:t>
            </a:r>
            <a:r>
              <a:rPr dirty="0" sz="3600" spc="65">
                <a:latin typeface="Microsoft Sans Serif"/>
                <a:cs typeface="Microsoft Sans Serif"/>
              </a:rPr>
              <a:t> </a:t>
            </a:r>
            <a:r>
              <a:rPr dirty="0" sz="3600" spc="70">
                <a:latin typeface="Microsoft Sans Serif"/>
                <a:cs typeface="Microsoft Sans Serif"/>
              </a:rPr>
              <a:t>қолданылады</a:t>
            </a:r>
            <a:r>
              <a:rPr dirty="0" sz="3600" spc="7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301" y="353067"/>
            <a:ext cx="1885188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260"/>
              <a:t>Әр</a:t>
            </a:r>
            <a:r>
              <a:rPr dirty="0" sz="5000" spc="-155"/>
              <a:t> </a:t>
            </a:r>
            <a:r>
              <a:rPr dirty="0" sz="5000" spc="120"/>
              <a:t>түрлі</a:t>
            </a:r>
            <a:r>
              <a:rPr dirty="0" sz="5000" spc="-155"/>
              <a:t> </a:t>
            </a:r>
            <a:r>
              <a:rPr dirty="0" sz="5000" spc="110"/>
              <a:t>салалардағы</a:t>
            </a:r>
            <a:r>
              <a:rPr dirty="0" sz="5000" spc="-150"/>
              <a:t> </a:t>
            </a: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20">
                <a:latin typeface="Times New Roman"/>
                <a:cs typeface="Times New Roman"/>
              </a:rPr>
              <a:t> </a:t>
            </a:r>
            <a:r>
              <a:rPr dirty="0" sz="5000" spc="190"/>
              <a:t>қолданбаларының</a:t>
            </a:r>
            <a:r>
              <a:rPr dirty="0" sz="5000" spc="-155"/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1918335" algn="l"/>
                <a:tab pos="2891790" algn="l"/>
                <a:tab pos="6623684" algn="l"/>
                <a:tab pos="10332720" algn="l"/>
                <a:tab pos="13253719" algn="l"/>
              </a:tabLst>
            </a:pPr>
            <a:r>
              <a:rPr dirty="0" spc="-20"/>
              <a:t>Sora</a:t>
            </a:r>
            <a:r>
              <a:rPr dirty="0"/>
              <a:t>	</a:t>
            </a:r>
            <a:r>
              <a:rPr dirty="0" spc="-25"/>
              <a:t>AI</a:t>
            </a:r>
            <a:r>
              <a:rPr dirty="0"/>
              <a:t>	</a:t>
            </a:r>
            <a:r>
              <a:rPr dirty="0" spc="-10"/>
              <a:t>үлгісімен</a:t>
            </a:r>
            <a:r>
              <a:rPr dirty="0"/>
              <a:t>	</a:t>
            </a:r>
            <a:r>
              <a:rPr dirty="0" spc="-10"/>
              <a:t>жасалған</a:t>
            </a:r>
            <a:r>
              <a:rPr dirty="0"/>
              <a:t>	</a:t>
            </a:r>
            <a:r>
              <a:rPr dirty="0" spc="-10"/>
              <a:t>OpenAI</a:t>
            </a:r>
            <a:r>
              <a:rPr dirty="0"/>
              <a:t>	</a:t>
            </a:r>
            <a:r>
              <a:rPr dirty="0" spc="-10"/>
              <a:t>бейнелеріне сілтемелер.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495"/>
              </a:spcBef>
              <a:tabLst>
                <a:tab pos="1947545" algn="l"/>
                <a:tab pos="3667760" algn="l"/>
                <a:tab pos="5995670" algn="l"/>
                <a:tab pos="7242809" algn="l"/>
                <a:tab pos="8809355" algn="l"/>
                <a:tab pos="12746990" algn="l"/>
                <a:tab pos="14026515" algn="l"/>
                <a:tab pos="16319500" algn="l"/>
                <a:tab pos="17828895" algn="l"/>
              </a:tabLst>
            </a:pPr>
            <a:r>
              <a:rPr dirty="0" spc="90"/>
              <a:t>https://</a:t>
            </a:r>
            <a:r>
              <a:rPr dirty="0" spc="90">
                <a:hlinkClick r:id="rId2"/>
              </a:rPr>
              <a:t>www.youtube.com/watch?v=wQX2eo3eTU0</a:t>
            </a:r>
            <a:r>
              <a:rPr dirty="0"/>
              <a:t>	</a:t>
            </a:r>
            <a:r>
              <a:rPr dirty="0" spc="145"/>
              <a:t>Sora</a:t>
            </a:r>
            <a:r>
              <a:rPr dirty="0"/>
              <a:t>	</a:t>
            </a:r>
            <a:r>
              <a:rPr dirty="0" spc="130">
                <a:latin typeface="Microsoft Sans Serif"/>
                <a:cs typeface="Microsoft Sans Serif"/>
              </a:rPr>
              <a:t>от</a:t>
            </a:r>
            <a:r>
              <a:rPr dirty="0" spc="-75">
                <a:latin typeface="Microsoft Sans Serif"/>
                <a:cs typeface="Microsoft Sans Serif"/>
              </a:rPr>
              <a:t> </a:t>
            </a:r>
            <a:r>
              <a:rPr dirty="0" spc="130"/>
              <a:t>OpenAI: </a:t>
            </a:r>
            <a:r>
              <a:rPr dirty="0" spc="200">
                <a:latin typeface="Microsoft Sans Serif"/>
                <a:cs typeface="Microsoft Sans Serif"/>
              </a:rPr>
              <a:t>принципработы</a:t>
            </a:r>
            <a:r>
              <a:rPr dirty="0" spc="200"/>
              <a:t>,</a:t>
            </a:r>
            <a:r>
              <a:rPr dirty="0" spc="200">
                <a:latin typeface="Microsoft Sans Serif"/>
                <a:cs typeface="Microsoft Sans Serif"/>
              </a:rPr>
              <a:t>примерывидеоисравнение</a:t>
            </a:r>
            <a:r>
              <a:rPr dirty="0" spc="80">
                <a:latin typeface="Microsoft Sans Serif"/>
                <a:cs typeface="Microsoft Sans Serif"/>
              </a:rPr>
              <a:t> </a:t>
            </a:r>
            <a:r>
              <a:rPr dirty="0" spc="130">
                <a:latin typeface="Microsoft Sans Serif"/>
                <a:cs typeface="Microsoft Sans Serif"/>
              </a:rPr>
              <a:t>с</a:t>
            </a:r>
            <a:r>
              <a:rPr dirty="0" spc="130"/>
              <a:t>Runway </a:t>
            </a:r>
            <a:r>
              <a:rPr dirty="0" spc="80"/>
              <a:t>https://habr.com/ru/articles/865528/</a:t>
            </a:r>
            <a:r>
              <a:rPr dirty="0"/>
              <a:t>	</a:t>
            </a:r>
            <a:r>
              <a:rPr dirty="0" spc="140">
                <a:latin typeface="Microsoft Sans Serif"/>
                <a:cs typeface="Microsoft Sans Serif"/>
              </a:rPr>
              <a:t>Лучшая</a:t>
            </a:r>
            <a:r>
              <a:rPr dirty="0" spc="-45">
                <a:latin typeface="Microsoft Sans Serif"/>
                <a:cs typeface="Microsoft Sans Serif"/>
              </a:rPr>
              <a:t> </a:t>
            </a:r>
            <a:r>
              <a:rPr dirty="0" spc="165">
                <a:latin typeface="Microsoft Sans Serif"/>
                <a:cs typeface="Microsoft Sans Serif"/>
              </a:rPr>
              <a:t>нейросеть</a:t>
            </a:r>
            <a:r>
              <a:rPr dirty="0" spc="-4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для</a:t>
            </a:r>
            <a:r>
              <a:rPr dirty="0" spc="-40">
                <a:latin typeface="Microsoft Sans Serif"/>
                <a:cs typeface="Microsoft Sans Serif"/>
              </a:rPr>
              <a:t> </a:t>
            </a:r>
            <a:r>
              <a:rPr dirty="0" spc="190">
                <a:latin typeface="Microsoft Sans Serif"/>
                <a:cs typeface="Microsoft Sans Serif"/>
              </a:rPr>
              <a:t>генерации </a:t>
            </a:r>
            <a:r>
              <a:rPr dirty="0" spc="-165"/>
              <a:t>3</a:t>
            </a:r>
            <a:r>
              <a:rPr dirty="0" spc="-165">
                <a:latin typeface="Microsoft Sans Serif"/>
                <a:cs typeface="Microsoft Sans Serif"/>
              </a:rPr>
              <a:t>Д</a:t>
            </a:r>
            <a:r>
              <a:rPr dirty="0" spc="-90">
                <a:latin typeface="Microsoft Sans Serif"/>
                <a:cs typeface="Microsoft Sans Serif"/>
              </a:rPr>
              <a:t> </a:t>
            </a:r>
            <a:r>
              <a:rPr dirty="0" spc="105">
                <a:latin typeface="Microsoft Sans Serif"/>
                <a:cs typeface="Microsoft Sans Serif"/>
              </a:rPr>
              <a:t>моделей</a:t>
            </a:r>
            <a:r>
              <a:rPr dirty="0" spc="-85">
                <a:latin typeface="Microsoft Sans Serif"/>
                <a:cs typeface="Microsoft Sans Serif"/>
              </a:rPr>
              <a:t> </a:t>
            </a:r>
            <a:r>
              <a:rPr dirty="0" spc="130">
                <a:latin typeface="Microsoft Sans Serif"/>
                <a:cs typeface="Microsoft Sans Serif"/>
              </a:rPr>
              <a:t>от</a:t>
            </a:r>
            <a:r>
              <a:rPr dirty="0" spc="-85">
                <a:latin typeface="Microsoft Sans Serif"/>
                <a:cs typeface="Microsoft Sans Serif"/>
              </a:rPr>
              <a:t> </a:t>
            </a:r>
            <a:r>
              <a:rPr dirty="0" spc="125"/>
              <a:t>Nvidia</a:t>
            </a:r>
            <a:r>
              <a:rPr dirty="0"/>
              <a:t>	</a:t>
            </a:r>
            <a:r>
              <a:rPr dirty="0" spc="110"/>
              <a:t>https://</a:t>
            </a:r>
            <a:r>
              <a:rPr dirty="0" spc="110">
                <a:hlinkClick r:id="rId3"/>
              </a:rPr>
              <a:t>www.youtube.com/shorts/UAljzDp-</a:t>
            </a:r>
            <a:r>
              <a:rPr dirty="0" spc="125">
                <a:hlinkClick r:id="rId3"/>
              </a:rPr>
              <a:t>ZlE</a:t>
            </a:r>
            <a:r>
              <a:rPr dirty="0" spc="125"/>
              <a:t> </a:t>
            </a:r>
            <a:r>
              <a:rPr dirty="0" spc="160"/>
              <a:t>Handle</a:t>
            </a:r>
            <a:r>
              <a:rPr dirty="0"/>
              <a:t>	</a:t>
            </a:r>
            <a:r>
              <a:rPr dirty="0" spc="260"/>
              <a:t>Robot</a:t>
            </a:r>
            <a:r>
              <a:rPr dirty="0"/>
              <a:t>	</a:t>
            </a:r>
            <a:r>
              <a:rPr dirty="0" spc="155">
                <a:latin typeface="Microsoft Sans Serif"/>
                <a:cs typeface="Microsoft Sans Serif"/>
              </a:rPr>
              <a:t>переосмысленный</a:t>
            </a:r>
            <a:r>
              <a:rPr dirty="0" spc="-1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для</a:t>
            </a:r>
            <a:r>
              <a:rPr dirty="0" spc="-5">
                <a:latin typeface="Microsoft Sans Serif"/>
                <a:cs typeface="Microsoft Sans Serif"/>
              </a:rPr>
              <a:t> </a:t>
            </a:r>
            <a:r>
              <a:rPr dirty="0" spc="170">
                <a:latin typeface="Microsoft Sans Serif"/>
                <a:cs typeface="Microsoft Sans Serif"/>
              </a:rPr>
              <a:t>логистики </a:t>
            </a:r>
            <a:r>
              <a:rPr dirty="0" spc="65"/>
              <a:t>https://rutube.ru/video/f7a8b58e84dcb236453709781360b55d/?r=plemwd</a:t>
            </a:r>
            <a:r>
              <a:rPr dirty="0"/>
              <a:t>	</a:t>
            </a:r>
            <a:r>
              <a:rPr dirty="0" spc="-25"/>
              <a:t>12 </a:t>
            </a:r>
            <a:r>
              <a:rPr dirty="0" spc="215">
                <a:latin typeface="Microsoft Sans Serif"/>
                <a:cs typeface="Microsoft Sans Serif"/>
              </a:rPr>
              <a:t>лучших</a:t>
            </a:r>
            <a:r>
              <a:rPr dirty="0" spc="-75">
                <a:latin typeface="Microsoft Sans Serif"/>
                <a:cs typeface="Microsoft Sans Serif"/>
              </a:rPr>
              <a:t> </a:t>
            </a:r>
            <a:r>
              <a:rPr dirty="0" spc="125">
                <a:latin typeface="Microsoft Sans Serif"/>
                <a:cs typeface="Microsoft Sans Serif"/>
              </a:rPr>
              <a:t>каналов</a:t>
            </a:r>
            <a:r>
              <a:rPr dirty="0" spc="-70">
                <a:latin typeface="Microsoft Sans Serif"/>
                <a:cs typeface="Microsoft Sans Serif"/>
              </a:rPr>
              <a:t> </a:t>
            </a:r>
            <a:r>
              <a:rPr dirty="0" spc="175"/>
              <a:t>YouTube</a:t>
            </a:r>
            <a:r>
              <a:rPr dirty="0"/>
              <a:t>	</a:t>
            </a:r>
            <a:r>
              <a:rPr dirty="0">
                <a:latin typeface="Microsoft Sans Serif"/>
                <a:cs typeface="Microsoft Sans Serif"/>
              </a:rPr>
              <a:t>для</a:t>
            </a:r>
            <a:r>
              <a:rPr dirty="0" spc="-35">
                <a:latin typeface="Microsoft Sans Serif"/>
                <a:cs typeface="Microsoft Sans Serif"/>
              </a:rPr>
              <a:t> </a:t>
            </a:r>
            <a:r>
              <a:rPr dirty="0" spc="190">
                <a:latin typeface="Microsoft Sans Serif"/>
                <a:cs typeface="Microsoft Sans Serif"/>
              </a:rPr>
              <a:t>изучения</a:t>
            </a:r>
            <a:r>
              <a:rPr dirty="0" spc="-30">
                <a:latin typeface="Microsoft Sans Serif"/>
                <a:cs typeface="Microsoft Sans Serif"/>
              </a:rPr>
              <a:t> </a:t>
            </a:r>
            <a:r>
              <a:rPr dirty="0" spc="185">
                <a:latin typeface="Microsoft Sans Serif"/>
                <a:cs typeface="Microsoft Sans Serif"/>
              </a:rPr>
              <a:t>генеративного</a:t>
            </a:r>
            <a:r>
              <a:rPr dirty="0" spc="-35">
                <a:latin typeface="Microsoft Sans Serif"/>
                <a:cs typeface="Microsoft Sans Serif"/>
              </a:rPr>
              <a:t> </a:t>
            </a:r>
            <a:r>
              <a:rPr dirty="0" spc="185"/>
              <a:t>AI</a:t>
            </a:r>
            <a:r>
              <a:rPr dirty="0"/>
              <a:t>	</a:t>
            </a:r>
            <a:r>
              <a:rPr dirty="0" spc="190">
                <a:latin typeface="Microsoft Sans Serif"/>
                <a:cs typeface="Microsoft Sans Serif"/>
              </a:rPr>
              <a:t>в</a:t>
            </a:r>
            <a:r>
              <a:rPr dirty="0" spc="-75">
                <a:latin typeface="Microsoft Sans Serif"/>
                <a:cs typeface="Microsoft Sans Serif"/>
              </a:rPr>
              <a:t> </a:t>
            </a:r>
            <a:r>
              <a:rPr dirty="0" spc="-20"/>
              <a:t>2025 </a:t>
            </a:r>
            <a:r>
              <a:rPr dirty="0" spc="105">
                <a:latin typeface="Microsoft Sans Serif"/>
                <a:cs typeface="Microsoft Sans Serif"/>
              </a:rPr>
              <a:t>году</a:t>
            </a:r>
            <a:r>
              <a:rPr dirty="0" spc="40">
                <a:latin typeface="Microsoft Sans Serif"/>
                <a:cs typeface="Microsoft Sans Serif"/>
              </a:rPr>
              <a:t> </a:t>
            </a:r>
            <a:r>
              <a:rPr dirty="0" spc="120"/>
              <a:t>https://aimojo.io/ru/youtube-</a:t>
            </a:r>
            <a:r>
              <a:rPr dirty="0" spc="85"/>
              <a:t>channels-</a:t>
            </a:r>
            <a:r>
              <a:rPr dirty="0" spc="95"/>
              <a:t>learn-</a:t>
            </a:r>
            <a:r>
              <a:rPr dirty="0" spc="65"/>
              <a:t>generative-</a:t>
            </a:r>
            <a:r>
              <a:rPr dirty="0" spc="145"/>
              <a:t>ai/#5- </a:t>
            </a:r>
            <a:r>
              <a:rPr dirty="0" spc="125"/>
              <a:t>aitrepreneur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4536" y="6455696"/>
            <a:ext cx="504827" cy="5810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11433" y="2142038"/>
            <a:ext cx="17974310" cy="7538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9015" indent="127000">
              <a:lnSpc>
                <a:spcPct val="100000"/>
              </a:lnSpc>
              <a:spcBef>
                <a:spcPts val="100"/>
              </a:spcBef>
            </a:pPr>
            <a:r>
              <a:rPr dirty="0" sz="4000" spc="80" b="1">
                <a:latin typeface="Arial"/>
                <a:cs typeface="Arial"/>
              </a:rPr>
              <a:t>Жасанды</a:t>
            </a:r>
            <a:r>
              <a:rPr dirty="0" sz="4000" spc="-185" b="1">
                <a:latin typeface="Arial"/>
                <a:cs typeface="Arial"/>
              </a:rPr>
              <a:t> </a:t>
            </a:r>
            <a:r>
              <a:rPr dirty="0" sz="4000" spc="190" b="1">
                <a:latin typeface="Arial"/>
                <a:cs typeface="Arial"/>
              </a:rPr>
              <a:t>нейрондық</a:t>
            </a:r>
            <a:r>
              <a:rPr dirty="0" sz="4000" spc="-185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желілер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(Artificial</a:t>
            </a:r>
            <a:r>
              <a:rPr dirty="0" sz="4000" spc="-75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Neural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Networks,</a:t>
            </a:r>
            <a:r>
              <a:rPr dirty="0" sz="4000" spc="-75" b="1">
                <a:latin typeface="Times New Roman"/>
                <a:cs typeface="Times New Roman"/>
              </a:rPr>
              <a:t> </a:t>
            </a:r>
            <a:r>
              <a:rPr dirty="0" sz="4000" spc="70" b="1">
                <a:latin typeface="Times New Roman"/>
                <a:cs typeface="Times New Roman"/>
              </a:rPr>
              <a:t>ANN)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50" b="1">
                <a:latin typeface="Times New Roman"/>
                <a:cs typeface="Times New Roman"/>
              </a:rPr>
              <a:t>– </a:t>
            </a:r>
            <a:r>
              <a:rPr dirty="0" sz="4000" spc="95">
                <a:latin typeface="Microsoft Sans Serif"/>
                <a:cs typeface="Microsoft Sans Serif"/>
              </a:rPr>
              <a:t>ақпаратты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өңдеу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есептерді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85">
                <a:latin typeface="Microsoft Sans Serif"/>
                <a:cs typeface="Microsoft Sans Serif"/>
              </a:rPr>
              <a:t>шешу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мидағы </a:t>
            </a:r>
            <a:r>
              <a:rPr dirty="0" sz="4000" spc="175">
                <a:latin typeface="Microsoft Sans Serif"/>
                <a:cs typeface="Microsoft Sans Serif"/>
              </a:rPr>
              <a:t>нейрондық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желілердің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жұмысын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60">
                <a:latin typeface="Microsoft Sans Serif"/>
                <a:cs typeface="Microsoft Sans Serif"/>
              </a:rPr>
              <a:t>имитациялайтын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35">
                <a:latin typeface="Microsoft Sans Serif"/>
                <a:cs typeface="Microsoft Sans Serif"/>
              </a:rPr>
              <a:t>компьютерлік </a:t>
            </a:r>
            <a:r>
              <a:rPr dirty="0" sz="4000" spc="90">
                <a:latin typeface="Microsoft Sans Serif"/>
                <a:cs typeface="Microsoft Sans Serif"/>
              </a:rPr>
              <a:t>жүйелер</a:t>
            </a:r>
            <a:r>
              <a:rPr dirty="0" sz="4000" spc="9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4000">
              <a:latin typeface="Times New Roman"/>
              <a:cs typeface="Times New Roman"/>
            </a:endParaRPr>
          </a:p>
          <a:p>
            <a:pPr algn="just" marL="12700" marR="975360" indent="127000">
              <a:lnSpc>
                <a:spcPct val="100000"/>
              </a:lnSpc>
              <a:spcBef>
                <a:spcPts val="5"/>
              </a:spcBef>
            </a:pPr>
            <a:r>
              <a:rPr dirty="0" sz="4000" spc="185" b="1">
                <a:latin typeface="Arial"/>
                <a:cs typeface="Arial"/>
              </a:rPr>
              <a:t>Табиғи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105" b="1">
                <a:latin typeface="Arial"/>
                <a:cs typeface="Arial"/>
              </a:rPr>
              <a:t>тілді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165" b="1">
                <a:latin typeface="Arial"/>
                <a:cs typeface="Arial"/>
              </a:rPr>
              <a:t>өңдеу</a:t>
            </a:r>
            <a:r>
              <a:rPr dirty="0" sz="4000" spc="-175" b="1">
                <a:latin typeface="Arial"/>
                <a:cs typeface="Arial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(Natural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45" b="1">
                <a:latin typeface="Times New Roman"/>
                <a:cs typeface="Times New Roman"/>
              </a:rPr>
              <a:t>Language</a:t>
            </a:r>
            <a:r>
              <a:rPr dirty="0" sz="4000" spc="-65" b="1">
                <a:latin typeface="Times New Roman"/>
                <a:cs typeface="Times New Roman"/>
              </a:rPr>
              <a:t> </a:t>
            </a:r>
            <a:r>
              <a:rPr dirty="0" sz="4000" spc="-20" b="1">
                <a:latin typeface="Times New Roman"/>
                <a:cs typeface="Times New Roman"/>
              </a:rPr>
              <a:t>Processing,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90" b="1">
                <a:latin typeface="Times New Roman"/>
                <a:cs typeface="Times New Roman"/>
              </a:rPr>
              <a:t>NLP)</a:t>
            </a:r>
            <a:r>
              <a:rPr dirty="0" sz="4000" spc="-6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65" b="1">
                <a:latin typeface="Times New Roman"/>
                <a:cs typeface="Times New Roman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адамдардың </a:t>
            </a:r>
            <a:r>
              <a:rPr dirty="0" sz="4000" spc="100">
                <a:latin typeface="Microsoft Sans Serif"/>
                <a:cs typeface="Microsoft Sans Serif"/>
              </a:rPr>
              <a:t>қарым</a:t>
            </a:r>
            <a:r>
              <a:rPr dirty="0" sz="4000" spc="100">
                <a:latin typeface="Times New Roman"/>
                <a:cs typeface="Times New Roman"/>
              </a:rPr>
              <a:t>-</a:t>
            </a:r>
            <a:r>
              <a:rPr dirty="0" sz="4000" spc="95">
                <a:latin typeface="Microsoft Sans Serif"/>
                <a:cs typeface="Microsoft Sans Serif"/>
              </a:rPr>
              <a:t>қатынасында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55">
                <a:latin typeface="Microsoft Sans Serif"/>
                <a:cs typeface="Microsoft Sans Serif"/>
              </a:rPr>
              <a:t>табиғи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тілді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өңдеу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талдау </a:t>
            </a:r>
            <a:r>
              <a:rPr dirty="0" sz="4000" spc="105">
                <a:latin typeface="Microsoft Sans Serif"/>
                <a:cs typeface="Microsoft Sans Serif"/>
              </a:rPr>
              <a:t>жүйелері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5">
                <a:latin typeface="Microsoft Sans Serif"/>
                <a:cs typeface="Microsoft Sans Serif"/>
              </a:rPr>
              <a:t>алгоритмдерін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әзірлейтін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жасанды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интеллект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саласы</a:t>
            </a:r>
            <a:r>
              <a:rPr dirty="0" sz="4000" spc="-1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 indent="127000">
              <a:lnSpc>
                <a:spcPct val="100000"/>
              </a:lnSpc>
              <a:spcBef>
                <a:spcPts val="5"/>
              </a:spcBef>
            </a:pPr>
            <a:r>
              <a:rPr dirty="0" sz="4000" spc="135" b="1">
                <a:latin typeface="Arial"/>
                <a:cs typeface="Arial"/>
              </a:rPr>
              <a:t>Робототехника</a:t>
            </a:r>
            <a:r>
              <a:rPr dirty="0" sz="4000" spc="-140" b="1">
                <a:latin typeface="Arial"/>
                <a:cs typeface="Arial"/>
              </a:rPr>
              <a:t> </a:t>
            </a:r>
            <a:r>
              <a:rPr dirty="0" sz="4000" spc="-25" b="1">
                <a:latin typeface="Times New Roman"/>
                <a:cs typeface="Times New Roman"/>
              </a:rPr>
              <a:t>(Robotics)</a:t>
            </a:r>
            <a:r>
              <a:rPr dirty="0" sz="4000" spc="-3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25" b="1">
                <a:latin typeface="Times New Roman"/>
                <a:cs typeface="Times New Roman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әртүрлі</a:t>
            </a:r>
            <a:r>
              <a:rPr dirty="0" sz="4000" spc="-9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тапсырмаларды</a:t>
            </a:r>
            <a:r>
              <a:rPr dirty="0" sz="4000" spc="-9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орындауға </a:t>
            </a:r>
            <a:r>
              <a:rPr dirty="0" sz="4000" spc="55">
                <a:latin typeface="Microsoft Sans Serif"/>
                <a:cs typeface="Microsoft Sans Serif"/>
              </a:rPr>
              <a:t>қабілетті</a:t>
            </a:r>
            <a:r>
              <a:rPr dirty="0" sz="4000" spc="-5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роботтар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30">
                <a:latin typeface="Microsoft Sans Serif"/>
                <a:cs typeface="Microsoft Sans Serif"/>
              </a:rPr>
              <a:t>автономды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жүйелерді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жасаумен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жасаумен </a:t>
            </a:r>
            <a:r>
              <a:rPr dirty="0" sz="4000" spc="120">
                <a:latin typeface="Microsoft Sans Serif"/>
                <a:cs typeface="Microsoft Sans Serif"/>
              </a:rPr>
              <a:t>айналысатын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инженерлік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жасанды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интеллект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саласы</a:t>
            </a:r>
            <a:r>
              <a:rPr dirty="0" sz="4000" spc="-1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1433" y="789855"/>
            <a:ext cx="49161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5"/>
              <a:t>Терминология</a:t>
            </a:r>
            <a:endParaRPr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4954" y="5819299"/>
            <a:ext cx="504827" cy="5810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62760" y="1834026"/>
            <a:ext cx="18778855" cy="82556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4940">
              <a:lnSpc>
                <a:spcPct val="157900"/>
              </a:lnSpc>
              <a:spcBef>
                <a:spcPts val="100"/>
              </a:spcBef>
            </a:pPr>
            <a:r>
              <a:rPr dirty="0" sz="3800" spc="150" b="1">
                <a:latin typeface="Arial"/>
                <a:cs typeface="Arial"/>
              </a:rPr>
              <a:t>Заттар</a:t>
            </a:r>
            <a:r>
              <a:rPr dirty="0" sz="3800" spc="85" b="1">
                <a:latin typeface="Arial"/>
                <a:cs typeface="Arial"/>
              </a:rPr>
              <a:t> </a:t>
            </a:r>
            <a:r>
              <a:rPr dirty="0" sz="3800" spc="180" b="1">
                <a:latin typeface="Arial"/>
                <a:cs typeface="Arial"/>
              </a:rPr>
              <a:t>интернеті</a:t>
            </a:r>
            <a:r>
              <a:rPr dirty="0" sz="3800" spc="85" b="1">
                <a:latin typeface="Arial"/>
                <a:cs typeface="Arial"/>
              </a:rPr>
              <a:t> </a:t>
            </a:r>
            <a:r>
              <a:rPr dirty="0" sz="3800" spc="-45" b="1">
                <a:latin typeface="Times New Roman"/>
                <a:cs typeface="Times New Roman"/>
              </a:rPr>
              <a:t>(Internet</a:t>
            </a:r>
            <a:r>
              <a:rPr dirty="0" sz="3800" spc="195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of</a:t>
            </a:r>
            <a:r>
              <a:rPr dirty="0" sz="3800" spc="190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Things,</a:t>
            </a:r>
            <a:r>
              <a:rPr dirty="0" sz="3800" spc="190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IoT)</a:t>
            </a:r>
            <a:r>
              <a:rPr dirty="0" sz="3800" spc="190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–</a:t>
            </a:r>
            <a:r>
              <a:rPr dirty="0" sz="3800" spc="195" b="1">
                <a:latin typeface="Times New Roman"/>
                <a:cs typeface="Times New Roman"/>
              </a:rPr>
              <a:t> </a:t>
            </a:r>
            <a:r>
              <a:rPr dirty="0" sz="3800" spc="65">
                <a:latin typeface="Microsoft Sans Serif"/>
                <a:cs typeface="Microsoft Sans Serif"/>
              </a:rPr>
              <a:t>деректерді</a:t>
            </a:r>
            <a:r>
              <a:rPr dirty="0" sz="3800" spc="130">
                <a:latin typeface="Microsoft Sans Serif"/>
                <a:cs typeface="Microsoft Sans Serif"/>
              </a:rPr>
              <a:t> </a:t>
            </a:r>
            <a:r>
              <a:rPr dirty="0" sz="3800" spc="150">
                <a:latin typeface="Microsoft Sans Serif"/>
                <a:cs typeface="Microsoft Sans Serif"/>
              </a:rPr>
              <a:t>жинау</a:t>
            </a:r>
            <a:r>
              <a:rPr dirty="0" sz="3800" spc="130">
                <a:latin typeface="Microsoft Sans Serif"/>
                <a:cs typeface="Microsoft Sans Serif"/>
              </a:rPr>
              <a:t> </a:t>
            </a:r>
            <a:r>
              <a:rPr dirty="0" sz="3800" spc="120">
                <a:latin typeface="Microsoft Sans Serif"/>
                <a:cs typeface="Microsoft Sans Serif"/>
              </a:rPr>
              <a:t>және</a:t>
            </a:r>
            <a:r>
              <a:rPr dirty="0" sz="3800" spc="135">
                <a:latin typeface="Microsoft Sans Serif"/>
                <a:cs typeface="Microsoft Sans Serif"/>
              </a:rPr>
              <a:t> </a:t>
            </a:r>
            <a:r>
              <a:rPr dirty="0" sz="3800" spc="95">
                <a:latin typeface="Microsoft Sans Serif"/>
                <a:cs typeface="Microsoft Sans Serif"/>
              </a:rPr>
              <a:t>өңдеу</a:t>
            </a:r>
            <a:r>
              <a:rPr dirty="0" sz="3800" spc="130">
                <a:latin typeface="Microsoft Sans Serif"/>
                <a:cs typeface="Microsoft Sans Serif"/>
              </a:rPr>
              <a:t> </a:t>
            </a:r>
            <a:r>
              <a:rPr dirty="0" sz="3800" spc="165">
                <a:latin typeface="Microsoft Sans Serif"/>
                <a:cs typeface="Microsoft Sans Serif"/>
              </a:rPr>
              <a:t>үшін </a:t>
            </a:r>
            <a:r>
              <a:rPr dirty="0" sz="3800" spc="75">
                <a:latin typeface="Microsoft Sans Serif"/>
                <a:cs typeface="Microsoft Sans Serif"/>
              </a:rPr>
              <a:t>сенсорлар</a:t>
            </a:r>
            <a:r>
              <a:rPr dirty="0" sz="3800" spc="100">
                <a:latin typeface="Microsoft Sans Serif"/>
                <a:cs typeface="Microsoft Sans Serif"/>
              </a:rPr>
              <a:t> 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100">
                <a:latin typeface="Microsoft Sans Serif"/>
                <a:cs typeface="Microsoft Sans Serif"/>
              </a:rPr>
              <a:t>  </a:t>
            </a:r>
            <a:r>
              <a:rPr dirty="0" sz="3800">
                <a:latin typeface="Microsoft Sans Serif"/>
                <a:cs typeface="Microsoft Sans Serif"/>
              </a:rPr>
              <a:t>басқа</a:t>
            </a:r>
            <a:r>
              <a:rPr dirty="0" sz="3800" spc="105">
                <a:latin typeface="Microsoft Sans Serif"/>
                <a:cs typeface="Microsoft Sans Serif"/>
              </a:rPr>
              <a:t>  </a:t>
            </a:r>
            <a:r>
              <a:rPr dirty="0" sz="3800" spc="110">
                <a:latin typeface="Microsoft Sans Serif"/>
                <a:cs typeface="Microsoft Sans Serif"/>
              </a:rPr>
              <a:t>технологияларды</a:t>
            </a:r>
            <a:r>
              <a:rPr dirty="0" sz="3800" spc="100">
                <a:latin typeface="Microsoft Sans Serif"/>
                <a:cs typeface="Microsoft Sans Serif"/>
              </a:rPr>
              <a:t>  </a:t>
            </a:r>
            <a:r>
              <a:rPr dirty="0" sz="3800" spc="110">
                <a:latin typeface="Microsoft Sans Serif"/>
                <a:cs typeface="Microsoft Sans Serif"/>
              </a:rPr>
              <a:t>пайдаланатын</a:t>
            </a:r>
            <a:r>
              <a:rPr dirty="0" sz="3800" spc="105">
                <a:latin typeface="Microsoft Sans Serif"/>
                <a:cs typeface="Microsoft Sans Serif"/>
              </a:rPr>
              <a:t>  </a:t>
            </a:r>
            <a:r>
              <a:rPr dirty="0" sz="3800" spc="85">
                <a:latin typeface="Microsoft Sans Serif"/>
                <a:cs typeface="Microsoft Sans Serif"/>
              </a:rPr>
              <a:t>әртүрлі</a:t>
            </a:r>
            <a:r>
              <a:rPr dirty="0" sz="3800" spc="100">
                <a:latin typeface="Microsoft Sans Serif"/>
                <a:cs typeface="Microsoft Sans Serif"/>
              </a:rPr>
              <a:t>  </a:t>
            </a:r>
            <a:r>
              <a:rPr dirty="0" sz="3800" spc="95">
                <a:latin typeface="Microsoft Sans Serif"/>
                <a:cs typeface="Microsoft Sans Serif"/>
              </a:rPr>
              <a:t>құрылғылар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40">
                <a:latin typeface="Microsoft Sans Serif"/>
                <a:cs typeface="Microsoft Sans Serif"/>
              </a:rPr>
              <a:t> </a:t>
            </a:r>
            <a:r>
              <a:rPr dirty="0" sz="3800" spc="70">
                <a:latin typeface="Microsoft Sans Serif"/>
                <a:cs typeface="Microsoft Sans Serif"/>
              </a:rPr>
              <a:t>желілер</a:t>
            </a:r>
            <a:r>
              <a:rPr dirty="0" sz="3800" spc="45">
                <a:latin typeface="Microsoft Sans Serif"/>
                <a:cs typeface="Microsoft Sans Serif"/>
              </a:rPr>
              <a:t> </a:t>
            </a:r>
            <a:r>
              <a:rPr dirty="0" sz="3800" spc="95">
                <a:latin typeface="Microsoft Sans Serif"/>
                <a:cs typeface="Microsoft Sans Serif"/>
              </a:rPr>
              <a:t>арасындағы</a:t>
            </a:r>
            <a:r>
              <a:rPr dirty="0" sz="3800" spc="45">
                <a:latin typeface="Microsoft Sans Serif"/>
                <a:cs typeface="Microsoft Sans Serif"/>
              </a:rPr>
              <a:t> </a:t>
            </a:r>
            <a:r>
              <a:rPr dirty="0" sz="3800" spc="60">
                <a:latin typeface="Microsoft Sans Serif"/>
                <a:cs typeface="Microsoft Sans Serif"/>
              </a:rPr>
              <a:t>өзара</a:t>
            </a:r>
            <a:r>
              <a:rPr dirty="0" sz="3800" spc="45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әрекеттесу</a:t>
            </a:r>
            <a:r>
              <a:rPr dirty="0" sz="3800" spc="45">
                <a:latin typeface="Microsoft Sans Serif"/>
                <a:cs typeface="Microsoft Sans Serif"/>
              </a:rPr>
              <a:t> </a:t>
            </a:r>
            <a:r>
              <a:rPr dirty="0" sz="3800" spc="75">
                <a:latin typeface="Microsoft Sans Serif"/>
                <a:cs typeface="Microsoft Sans Serif"/>
              </a:rPr>
              <a:t>тұжырымдамасы</a:t>
            </a:r>
            <a:r>
              <a:rPr dirty="0" sz="3800" spc="75"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  <a:p>
            <a:pPr algn="just" marL="12700" marR="5080" indent="125095">
              <a:lnSpc>
                <a:spcPct val="157900"/>
              </a:lnSpc>
            </a:pPr>
            <a:r>
              <a:rPr dirty="0" sz="3800" spc="145" b="1">
                <a:latin typeface="Arial"/>
                <a:cs typeface="Arial"/>
              </a:rPr>
              <a:t>Компьютерлік</a:t>
            </a:r>
            <a:r>
              <a:rPr dirty="0" sz="3800" spc="-105" b="1">
                <a:latin typeface="Arial"/>
                <a:cs typeface="Arial"/>
              </a:rPr>
              <a:t> </a:t>
            </a:r>
            <a:r>
              <a:rPr dirty="0" sz="3800" spc="135" b="1">
                <a:latin typeface="Arial"/>
                <a:cs typeface="Arial"/>
              </a:rPr>
              <a:t>көру</a:t>
            </a:r>
            <a:r>
              <a:rPr dirty="0" sz="3800" spc="-95" b="1">
                <a:latin typeface="Arial"/>
                <a:cs typeface="Arial"/>
              </a:rPr>
              <a:t> </a:t>
            </a:r>
            <a:r>
              <a:rPr dirty="0" sz="3800" spc="-105" b="1">
                <a:latin typeface="Times New Roman"/>
                <a:cs typeface="Times New Roman"/>
              </a:rPr>
              <a:t>(Computer</a:t>
            </a:r>
            <a:r>
              <a:rPr dirty="0" sz="3800" spc="5" b="1">
                <a:latin typeface="Times New Roman"/>
                <a:cs typeface="Times New Roman"/>
              </a:rPr>
              <a:t> </a:t>
            </a:r>
            <a:r>
              <a:rPr dirty="0" sz="3800" spc="-20" b="1">
                <a:latin typeface="Times New Roman"/>
                <a:cs typeface="Times New Roman"/>
              </a:rPr>
              <a:t>Vision)</a:t>
            </a:r>
            <a:r>
              <a:rPr dirty="0" sz="3800" spc="10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–</a:t>
            </a:r>
            <a:r>
              <a:rPr dirty="0" sz="3800" spc="5" b="1">
                <a:latin typeface="Times New Roman"/>
                <a:cs typeface="Times New Roman"/>
              </a:rPr>
              <a:t> </a:t>
            </a:r>
            <a:r>
              <a:rPr dirty="0" sz="3800" spc="100">
                <a:latin typeface="Microsoft Sans Serif"/>
                <a:cs typeface="Microsoft Sans Serif"/>
              </a:rPr>
              <a:t>жүйелер</a:t>
            </a:r>
            <a:r>
              <a:rPr dirty="0" sz="3800" spc="-50">
                <a:latin typeface="Microsoft Sans Serif"/>
                <a:cs typeface="Microsoft Sans Serif"/>
              </a:rPr>
              <a:t>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-55">
                <a:latin typeface="Microsoft Sans Serif"/>
                <a:cs typeface="Microsoft Sans Serif"/>
              </a:rPr>
              <a:t> </a:t>
            </a:r>
            <a:r>
              <a:rPr dirty="0" sz="3800" spc="95">
                <a:latin typeface="Microsoft Sans Serif"/>
                <a:cs typeface="Microsoft Sans Serif"/>
              </a:rPr>
              <a:t>алгоритмдерді</a:t>
            </a:r>
            <a:r>
              <a:rPr dirty="0" sz="3800" spc="-50">
                <a:latin typeface="Microsoft Sans Serif"/>
                <a:cs typeface="Microsoft Sans Serif"/>
              </a:rPr>
              <a:t> </a:t>
            </a:r>
            <a:r>
              <a:rPr dirty="0" sz="3800" spc="95">
                <a:latin typeface="Microsoft Sans Serif"/>
                <a:cs typeface="Microsoft Sans Serif"/>
              </a:rPr>
              <a:t>әзірлейтін </a:t>
            </a:r>
            <a:r>
              <a:rPr dirty="0" sz="3800" spc="75">
                <a:latin typeface="Microsoft Sans Serif"/>
                <a:cs typeface="Microsoft Sans Serif"/>
              </a:rPr>
              <a:t>жасанды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90">
                <a:latin typeface="Microsoft Sans Serif"/>
                <a:cs typeface="Microsoft Sans Serif"/>
              </a:rPr>
              <a:t>интеллект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саласы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65">
                <a:latin typeface="Microsoft Sans Serif"/>
                <a:cs typeface="Microsoft Sans Serif"/>
              </a:rPr>
              <a:t>суреттер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-35">
                <a:latin typeface="Microsoft Sans Serif"/>
                <a:cs typeface="Microsoft Sans Serif"/>
              </a:rPr>
              <a:t> </a:t>
            </a:r>
            <a:r>
              <a:rPr dirty="0" sz="3800" spc="100">
                <a:latin typeface="Microsoft Sans Serif"/>
                <a:cs typeface="Microsoft Sans Serif"/>
              </a:rPr>
              <a:t>бейнелерді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талдау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120">
                <a:latin typeface="Microsoft Sans Serif"/>
                <a:cs typeface="Microsoft Sans Serif"/>
              </a:rPr>
              <a:t>және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65">
                <a:latin typeface="Microsoft Sans Serif"/>
                <a:cs typeface="Microsoft Sans Serif"/>
              </a:rPr>
              <a:t>түсіндіру</a:t>
            </a:r>
            <a:r>
              <a:rPr dirty="0" sz="3800" spc="65"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  <a:p>
            <a:pPr algn="just" marL="12700" marR="5080" indent="129539">
              <a:lnSpc>
                <a:spcPct val="157900"/>
              </a:lnSpc>
            </a:pPr>
            <a:r>
              <a:rPr dirty="0" sz="3800" spc="85" b="1">
                <a:latin typeface="Arial"/>
                <a:cs typeface="Arial"/>
              </a:rPr>
              <a:t>Автономды</a:t>
            </a:r>
            <a:r>
              <a:rPr dirty="0" sz="3800" spc="-85" b="1">
                <a:latin typeface="Arial"/>
                <a:cs typeface="Arial"/>
              </a:rPr>
              <a:t> </a:t>
            </a:r>
            <a:r>
              <a:rPr dirty="0" sz="3800" spc="195" b="1">
                <a:latin typeface="Arial"/>
                <a:cs typeface="Arial"/>
              </a:rPr>
              <a:t>жүйелер</a:t>
            </a:r>
            <a:r>
              <a:rPr dirty="0" sz="3800" spc="-80" b="1">
                <a:latin typeface="Arial"/>
                <a:cs typeface="Arial"/>
              </a:rPr>
              <a:t> </a:t>
            </a:r>
            <a:r>
              <a:rPr dirty="0" sz="3800" spc="-75" b="1">
                <a:latin typeface="Times New Roman"/>
                <a:cs typeface="Times New Roman"/>
              </a:rPr>
              <a:t>(Autonomous</a:t>
            </a:r>
            <a:r>
              <a:rPr dirty="0" sz="3800" spc="25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Systems)</a:t>
            </a:r>
            <a:r>
              <a:rPr dirty="0" sz="3800" spc="25" b="1">
                <a:latin typeface="Times New Roman"/>
                <a:cs typeface="Times New Roman"/>
              </a:rPr>
              <a:t> </a:t>
            </a:r>
            <a:r>
              <a:rPr dirty="0" sz="3800" b="1">
                <a:latin typeface="Times New Roman"/>
                <a:cs typeface="Times New Roman"/>
              </a:rPr>
              <a:t>–</a:t>
            </a:r>
            <a:r>
              <a:rPr dirty="0" sz="3800" spc="30" b="1">
                <a:latin typeface="Times New Roman"/>
                <a:cs typeface="Times New Roman"/>
              </a:rPr>
              <a:t> </a:t>
            </a:r>
            <a:r>
              <a:rPr dirty="0" sz="3800" spc="125">
                <a:latin typeface="Microsoft Sans Serif"/>
                <a:cs typeface="Microsoft Sans Serif"/>
              </a:rPr>
              <a:t>адамның</a:t>
            </a:r>
            <a:r>
              <a:rPr dirty="0" sz="3800" spc="-35">
                <a:latin typeface="Microsoft Sans Serif"/>
                <a:cs typeface="Microsoft Sans Serif"/>
              </a:rPr>
              <a:t> </a:t>
            </a:r>
            <a:r>
              <a:rPr dirty="0" sz="3800" spc="75">
                <a:latin typeface="Microsoft Sans Serif"/>
                <a:cs typeface="Microsoft Sans Serif"/>
              </a:rPr>
              <a:t>қатысуынсыз</a:t>
            </a:r>
            <a:r>
              <a:rPr dirty="0" sz="3800" spc="-30">
                <a:latin typeface="Microsoft Sans Serif"/>
                <a:cs typeface="Microsoft Sans Serif"/>
              </a:rPr>
              <a:t> </a:t>
            </a:r>
            <a:r>
              <a:rPr dirty="0" sz="3800" spc="125">
                <a:latin typeface="Microsoft Sans Serif"/>
                <a:cs typeface="Microsoft Sans Serif"/>
              </a:rPr>
              <a:t>шешімдер </a:t>
            </a:r>
            <a:r>
              <a:rPr dirty="0" sz="3800" spc="50">
                <a:latin typeface="Microsoft Sans Serif"/>
                <a:cs typeface="Microsoft Sans Serif"/>
              </a:rPr>
              <a:t>қабылдауға</a:t>
            </a:r>
            <a:r>
              <a:rPr dirty="0" sz="3800" spc="-45">
                <a:latin typeface="Microsoft Sans Serif"/>
                <a:cs typeface="Microsoft Sans Serif"/>
              </a:rPr>
              <a:t> </a:t>
            </a:r>
            <a:r>
              <a:rPr dirty="0" sz="3800" spc="120">
                <a:latin typeface="Microsoft Sans Serif"/>
                <a:cs typeface="Microsoft Sans Serif"/>
              </a:rPr>
              <a:t>және</a:t>
            </a:r>
            <a:r>
              <a:rPr dirty="0" sz="3800" spc="-45">
                <a:latin typeface="Microsoft Sans Serif"/>
                <a:cs typeface="Microsoft Sans Serif"/>
              </a:rPr>
              <a:t> </a:t>
            </a:r>
            <a:r>
              <a:rPr dirty="0" sz="3800" spc="70">
                <a:latin typeface="Microsoft Sans Serif"/>
                <a:cs typeface="Microsoft Sans Serif"/>
              </a:rPr>
              <a:t>әрекеттерді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114">
                <a:latin typeface="Microsoft Sans Serif"/>
                <a:cs typeface="Microsoft Sans Serif"/>
              </a:rPr>
              <a:t>орындауға</a:t>
            </a:r>
            <a:r>
              <a:rPr dirty="0" sz="3800" spc="-45">
                <a:latin typeface="Microsoft Sans Serif"/>
                <a:cs typeface="Microsoft Sans Serif"/>
              </a:rPr>
              <a:t> </a:t>
            </a:r>
            <a:r>
              <a:rPr dirty="0" sz="3800" spc="50">
                <a:latin typeface="Microsoft Sans Serif"/>
                <a:cs typeface="Microsoft Sans Serif"/>
              </a:rPr>
              <a:t>қабілетті</a:t>
            </a:r>
            <a:r>
              <a:rPr dirty="0" sz="3800" spc="-45">
                <a:latin typeface="Microsoft Sans Serif"/>
                <a:cs typeface="Microsoft Sans Serif"/>
              </a:rPr>
              <a:t> </a:t>
            </a:r>
            <a:r>
              <a:rPr dirty="0" sz="3800" spc="100">
                <a:latin typeface="Microsoft Sans Serif"/>
                <a:cs typeface="Microsoft Sans Serif"/>
              </a:rPr>
              <a:t>жүйелер</a:t>
            </a:r>
            <a:r>
              <a:rPr dirty="0" sz="3800" spc="-40">
                <a:latin typeface="Microsoft Sans Serif"/>
                <a:cs typeface="Microsoft Sans Serif"/>
              </a:rPr>
              <a:t>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-45">
                <a:latin typeface="Microsoft Sans Serif"/>
                <a:cs typeface="Microsoft Sans Serif"/>
              </a:rPr>
              <a:t> </a:t>
            </a:r>
            <a:r>
              <a:rPr dirty="0" sz="3800" spc="90">
                <a:latin typeface="Microsoft Sans Serif"/>
                <a:cs typeface="Microsoft Sans Serif"/>
              </a:rPr>
              <a:t>құрылғылар</a:t>
            </a:r>
            <a:r>
              <a:rPr dirty="0" sz="3800" spc="90"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  <a:p>
            <a:pPr algn="just" marL="12700" marR="5080" indent="255270">
              <a:lnSpc>
                <a:spcPct val="157900"/>
              </a:lnSpc>
            </a:pPr>
            <a:r>
              <a:rPr dirty="0" sz="3800" spc="204" b="1">
                <a:latin typeface="Arial"/>
                <a:cs typeface="Arial"/>
              </a:rPr>
              <a:t>Үлкен</a:t>
            </a:r>
            <a:r>
              <a:rPr dirty="0" sz="3800" spc="-45" b="1">
                <a:latin typeface="Arial"/>
                <a:cs typeface="Arial"/>
              </a:rPr>
              <a:t>  </a:t>
            </a:r>
            <a:r>
              <a:rPr dirty="0" sz="3800" spc="155" b="1">
                <a:latin typeface="Arial"/>
                <a:cs typeface="Arial"/>
              </a:rPr>
              <a:t>деректер</a:t>
            </a:r>
            <a:r>
              <a:rPr dirty="0" sz="3800" spc="-45" b="1">
                <a:latin typeface="Arial"/>
                <a:cs typeface="Arial"/>
              </a:rPr>
              <a:t>  </a:t>
            </a:r>
            <a:r>
              <a:rPr dirty="0" sz="3800" b="1">
                <a:latin typeface="Times New Roman"/>
                <a:cs typeface="Times New Roman"/>
              </a:rPr>
              <a:t>(Big</a:t>
            </a:r>
            <a:r>
              <a:rPr dirty="0" sz="3800" spc="65" b="1">
                <a:latin typeface="Times New Roman"/>
                <a:cs typeface="Times New Roman"/>
              </a:rPr>
              <a:t>  </a:t>
            </a:r>
            <a:r>
              <a:rPr dirty="0" sz="3800" b="1">
                <a:latin typeface="Times New Roman"/>
                <a:cs typeface="Times New Roman"/>
              </a:rPr>
              <a:t>Data)</a:t>
            </a:r>
            <a:r>
              <a:rPr dirty="0" sz="3800" spc="65" b="1">
                <a:latin typeface="Times New Roman"/>
                <a:cs typeface="Times New Roman"/>
              </a:rPr>
              <a:t>  </a:t>
            </a:r>
            <a:r>
              <a:rPr dirty="0" sz="3800" b="1">
                <a:latin typeface="Times New Roman"/>
                <a:cs typeface="Times New Roman"/>
              </a:rPr>
              <a:t>–</a:t>
            </a:r>
            <a:r>
              <a:rPr dirty="0" sz="3800" spc="65" b="1">
                <a:latin typeface="Times New Roman"/>
                <a:cs typeface="Times New Roman"/>
              </a:rPr>
              <a:t>  </a:t>
            </a:r>
            <a:r>
              <a:rPr dirty="0" sz="3800" spc="90">
                <a:latin typeface="Microsoft Sans Serif"/>
                <a:cs typeface="Microsoft Sans Serif"/>
              </a:rPr>
              <a:t>өңдеу</a:t>
            </a:r>
            <a:r>
              <a:rPr dirty="0" sz="3800" spc="90">
                <a:latin typeface="Times New Roman"/>
                <a:cs typeface="Times New Roman"/>
              </a:rPr>
              <a:t>,</a:t>
            </a:r>
            <a:r>
              <a:rPr dirty="0" sz="3800" spc="65">
                <a:latin typeface="Times New Roman"/>
                <a:cs typeface="Times New Roman"/>
              </a:rPr>
              <a:t>  </a:t>
            </a:r>
            <a:r>
              <a:rPr dirty="0" sz="3800">
                <a:latin typeface="Microsoft Sans Serif"/>
                <a:cs typeface="Microsoft Sans Serif"/>
              </a:rPr>
              <a:t>талдау</a:t>
            </a:r>
            <a:r>
              <a:rPr dirty="0" sz="3800" spc="5">
                <a:latin typeface="Microsoft Sans Serif"/>
                <a:cs typeface="Microsoft Sans Serif"/>
              </a:rPr>
              <a:t>  </a:t>
            </a:r>
            <a:r>
              <a:rPr dirty="0" sz="3800" spc="120">
                <a:latin typeface="Microsoft Sans Serif"/>
                <a:cs typeface="Microsoft Sans Serif"/>
              </a:rPr>
              <a:t>және</a:t>
            </a:r>
            <a:r>
              <a:rPr dirty="0" sz="3800">
                <a:latin typeface="Microsoft Sans Serif"/>
                <a:cs typeface="Microsoft Sans Serif"/>
              </a:rPr>
              <a:t>  </a:t>
            </a:r>
            <a:r>
              <a:rPr dirty="0" sz="3800" spc="90">
                <a:latin typeface="Microsoft Sans Serif"/>
                <a:cs typeface="Microsoft Sans Serif"/>
              </a:rPr>
              <a:t>пайдалану</a:t>
            </a:r>
            <a:r>
              <a:rPr dirty="0" sz="3800" spc="5">
                <a:latin typeface="Microsoft Sans Serif"/>
                <a:cs typeface="Microsoft Sans Serif"/>
              </a:rPr>
              <a:t>  </a:t>
            </a:r>
            <a:r>
              <a:rPr dirty="0" sz="3800" spc="185">
                <a:latin typeface="Microsoft Sans Serif"/>
                <a:cs typeface="Microsoft Sans Serif"/>
              </a:rPr>
              <a:t>үшін</a:t>
            </a:r>
            <a:r>
              <a:rPr dirty="0" sz="3800" spc="5">
                <a:latin typeface="Microsoft Sans Serif"/>
                <a:cs typeface="Microsoft Sans Serif"/>
              </a:rPr>
              <a:t>  </a:t>
            </a:r>
            <a:r>
              <a:rPr dirty="0" sz="3800" spc="155">
                <a:latin typeface="Microsoft Sans Serif"/>
                <a:cs typeface="Microsoft Sans Serif"/>
              </a:rPr>
              <a:t>арнайы </a:t>
            </a:r>
            <a:r>
              <a:rPr dirty="0" sz="3800">
                <a:latin typeface="Microsoft Sans Serif"/>
                <a:cs typeface="Microsoft Sans Serif"/>
              </a:rPr>
              <a:t>әдістер </a:t>
            </a:r>
            <a:r>
              <a:rPr dirty="0" sz="3800" spc="135">
                <a:latin typeface="Microsoft Sans Serif"/>
                <a:cs typeface="Microsoft Sans Serif"/>
              </a:rPr>
              <a:t>мен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110">
                <a:latin typeface="Microsoft Sans Serif"/>
                <a:cs typeface="Microsoft Sans Serif"/>
              </a:rPr>
              <a:t>технологияларды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55">
                <a:latin typeface="Microsoft Sans Serif"/>
                <a:cs typeface="Microsoft Sans Serif"/>
              </a:rPr>
              <a:t>қажет</a:t>
            </a:r>
            <a:r>
              <a:rPr dirty="0" sz="3800">
                <a:latin typeface="Microsoft Sans Serif"/>
                <a:cs typeface="Microsoft Sans Serif"/>
              </a:rPr>
              <a:t> </a:t>
            </a:r>
            <a:r>
              <a:rPr dirty="0" sz="3800" spc="90">
                <a:latin typeface="Microsoft Sans Serif"/>
                <a:cs typeface="Microsoft Sans Serif"/>
              </a:rPr>
              <a:t>ететін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85">
                <a:latin typeface="Microsoft Sans Serif"/>
                <a:cs typeface="Microsoft Sans Serif"/>
              </a:rPr>
              <a:t>деректердің</a:t>
            </a:r>
            <a:r>
              <a:rPr dirty="0" sz="3800" spc="5">
                <a:latin typeface="Microsoft Sans Serif"/>
                <a:cs typeface="Microsoft Sans Serif"/>
              </a:rPr>
              <a:t> </a:t>
            </a:r>
            <a:r>
              <a:rPr dirty="0" sz="3800" spc="80">
                <a:latin typeface="Microsoft Sans Serif"/>
                <a:cs typeface="Microsoft Sans Serif"/>
              </a:rPr>
              <a:t>үлкен</a:t>
            </a:r>
            <a:r>
              <a:rPr dirty="0" sz="3800">
                <a:latin typeface="Microsoft Sans Serif"/>
                <a:cs typeface="Microsoft Sans Serif"/>
              </a:rPr>
              <a:t> </a:t>
            </a:r>
            <a:r>
              <a:rPr dirty="0" sz="3800" spc="65">
                <a:latin typeface="Microsoft Sans Serif"/>
                <a:cs typeface="Microsoft Sans Serif"/>
              </a:rPr>
              <a:t>көлемі</a:t>
            </a:r>
            <a:r>
              <a:rPr dirty="0" sz="3800" spc="65">
                <a:latin typeface="Times New Roman"/>
                <a:cs typeface="Times New Roman"/>
              </a:rPr>
              <a:t>.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760" y="620769"/>
            <a:ext cx="49161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5"/>
              <a:t>Терминология</a:t>
            </a:r>
            <a:endParaRPr sz="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3450" y="3071837"/>
            <a:ext cx="504826" cy="5810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7107" y="2057166"/>
            <a:ext cx="18003520" cy="70967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00">
              <a:lnSpc>
                <a:spcPct val="115599"/>
              </a:lnSpc>
              <a:spcBef>
                <a:spcPts val="100"/>
              </a:spcBef>
              <a:tabLst>
                <a:tab pos="9340215" algn="l"/>
              </a:tabLst>
            </a:pPr>
            <a:r>
              <a:rPr dirty="0" sz="4000" b="1">
                <a:latin typeface="Arial"/>
                <a:cs typeface="Arial"/>
              </a:rPr>
              <a:t>Байес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150" b="1">
                <a:latin typeface="Arial"/>
                <a:cs typeface="Arial"/>
              </a:rPr>
              <a:t>желілері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25" b="1">
                <a:latin typeface="Times New Roman"/>
                <a:cs typeface="Times New Roman"/>
              </a:rPr>
              <a:t>(Bayesian</a:t>
            </a:r>
            <a:r>
              <a:rPr dirty="0" sz="4000" spc="-50" b="1">
                <a:latin typeface="Times New Roman"/>
                <a:cs typeface="Times New Roman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Networks)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spc="-50" b="1">
                <a:latin typeface="Times New Roman"/>
                <a:cs typeface="Times New Roman"/>
              </a:rPr>
              <a:t>–</a:t>
            </a:r>
            <a:r>
              <a:rPr dirty="0" sz="4000" b="1">
                <a:latin typeface="Times New Roman"/>
                <a:cs typeface="Times New Roman"/>
              </a:rPr>
              <a:t>	</a:t>
            </a:r>
            <a:r>
              <a:rPr dirty="0" sz="4000" spc="105">
                <a:latin typeface="Microsoft Sans Serif"/>
                <a:cs typeface="Microsoft Sans Serif"/>
              </a:rPr>
              <a:t>ықтималдық</a:t>
            </a:r>
            <a:r>
              <a:rPr dirty="0" sz="4000" spc="-6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әдістерге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негізделген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60">
                <a:latin typeface="Microsoft Sans Serif"/>
                <a:cs typeface="Microsoft Sans Serif"/>
              </a:rPr>
              <a:t>күрделі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жүйелерді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талдау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болжау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қолданылатын </a:t>
            </a:r>
            <a:r>
              <a:rPr dirty="0" sz="4000" spc="70">
                <a:latin typeface="Microsoft Sans Serif"/>
                <a:cs typeface="Microsoft Sans Serif"/>
              </a:rPr>
              <a:t>модельдер</a:t>
            </a:r>
            <a:r>
              <a:rPr dirty="0" sz="4000" spc="7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194945" indent="28194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Эволюциялық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алгоритмдер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(Evolutionary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Algorithms)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–</a:t>
            </a:r>
            <a:r>
              <a:rPr dirty="0" sz="4000" spc="-140" b="1">
                <a:latin typeface="Arial"/>
                <a:cs typeface="Arial"/>
              </a:rPr>
              <a:t> </a:t>
            </a:r>
            <a:r>
              <a:rPr dirty="0" sz="4000" spc="-265">
                <a:latin typeface="Verdana"/>
                <a:cs typeface="Verdana"/>
              </a:rPr>
              <a:t>табиғаттағы эволюция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295">
                <a:latin typeface="Verdana"/>
                <a:cs typeface="Verdana"/>
              </a:rPr>
              <a:t>принциптеріне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270">
                <a:latin typeface="Verdana"/>
                <a:cs typeface="Verdana"/>
              </a:rPr>
              <a:t>негізделген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315">
                <a:latin typeface="Verdana"/>
                <a:cs typeface="Verdana"/>
              </a:rPr>
              <a:t>және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265">
                <a:latin typeface="Verdana"/>
                <a:cs typeface="Verdana"/>
              </a:rPr>
              <a:t>ең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370">
                <a:latin typeface="Verdana"/>
                <a:cs typeface="Verdana"/>
              </a:rPr>
              <a:t>жақсы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215">
                <a:latin typeface="Verdana"/>
                <a:cs typeface="Verdana"/>
              </a:rPr>
              <a:t>шешімдерді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235">
                <a:latin typeface="Verdana"/>
                <a:cs typeface="Verdana"/>
              </a:rPr>
              <a:t>табу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340">
                <a:latin typeface="Verdana"/>
                <a:cs typeface="Verdana"/>
              </a:rPr>
              <a:t>үшін </a:t>
            </a:r>
            <a:r>
              <a:rPr dirty="0" sz="4000" spc="-275">
                <a:latin typeface="Verdana"/>
                <a:cs typeface="Verdana"/>
              </a:rPr>
              <a:t>қолданылатын</a:t>
            </a:r>
            <a:r>
              <a:rPr dirty="0" sz="4000" spc="-290">
                <a:latin typeface="Verdana"/>
                <a:cs typeface="Verdana"/>
              </a:rPr>
              <a:t> машиналық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345">
                <a:latin typeface="Verdana"/>
                <a:cs typeface="Verdana"/>
              </a:rPr>
              <a:t>оқыту</a:t>
            </a:r>
            <a:r>
              <a:rPr dirty="0" sz="4000" spc="-285">
                <a:latin typeface="Verdana"/>
                <a:cs typeface="Verdana"/>
              </a:rPr>
              <a:t> </a:t>
            </a:r>
            <a:r>
              <a:rPr dirty="0" sz="4000" spc="-65">
                <a:latin typeface="Verdana"/>
                <a:cs typeface="Verdana"/>
              </a:rPr>
              <a:t>әдістері.</a:t>
            </a:r>
            <a:endParaRPr sz="4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815"/>
              </a:spcBef>
            </a:pPr>
            <a:endParaRPr sz="4000">
              <a:latin typeface="Verdana"/>
              <a:cs typeface="Verdana"/>
            </a:endParaRPr>
          </a:p>
          <a:p>
            <a:pPr marL="12700" marR="864235" indent="14097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Кластерлеу</a:t>
            </a:r>
            <a:r>
              <a:rPr dirty="0" sz="4000" spc="-20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(Clustering)</a:t>
            </a:r>
            <a:r>
              <a:rPr dirty="0" sz="4000" spc="-5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–</a:t>
            </a:r>
            <a:r>
              <a:rPr dirty="0" sz="4000" spc="-50" b="1">
                <a:latin typeface="Arial"/>
                <a:cs typeface="Arial"/>
              </a:rPr>
              <a:t> </a:t>
            </a:r>
            <a:r>
              <a:rPr dirty="0" sz="4000" spc="-245">
                <a:latin typeface="Verdana"/>
                <a:cs typeface="Verdana"/>
              </a:rPr>
              <a:t>деректерді</a:t>
            </a:r>
            <a:r>
              <a:rPr dirty="0" sz="4000" spc="-300">
                <a:latin typeface="Verdana"/>
                <a:cs typeface="Verdana"/>
              </a:rPr>
              <a:t> ұқсастықтары </a:t>
            </a:r>
            <a:r>
              <a:rPr dirty="0" sz="4000" spc="-280">
                <a:latin typeface="Verdana"/>
                <a:cs typeface="Verdana"/>
              </a:rPr>
              <a:t>бойынша</a:t>
            </a:r>
            <a:r>
              <a:rPr dirty="0" sz="4000" spc="-300">
                <a:latin typeface="Verdana"/>
                <a:cs typeface="Verdana"/>
              </a:rPr>
              <a:t> </a:t>
            </a:r>
            <a:r>
              <a:rPr dirty="0" sz="4000" spc="-270">
                <a:latin typeface="Verdana"/>
                <a:cs typeface="Verdana"/>
              </a:rPr>
              <a:t>топтарға </a:t>
            </a:r>
            <a:r>
              <a:rPr dirty="0" sz="4000" spc="-265">
                <a:latin typeface="Verdana"/>
                <a:cs typeface="Verdana"/>
              </a:rPr>
              <a:t>бөлуге</a:t>
            </a:r>
            <a:r>
              <a:rPr dirty="0" sz="4000" spc="-270">
                <a:latin typeface="Verdana"/>
                <a:cs typeface="Verdana"/>
              </a:rPr>
              <a:t> </a:t>
            </a:r>
            <a:r>
              <a:rPr dirty="0" sz="4000" spc="-305">
                <a:latin typeface="Verdana"/>
                <a:cs typeface="Verdana"/>
              </a:rPr>
              <a:t>мүмкіндік</a:t>
            </a:r>
            <a:r>
              <a:rPr dirty="0" sz="4000" spc="-270">
                <a:latin typeface="Verdana"/>
                <a:cs typeface="Verdana"/>
              </a:rPr>
              <a:t> </a:t>
            </a:r>
            <a:r>
              <a:rPr dirty="0" sz="4000" spc="-229">
                <a:latin typeface="Verdana"/>
                <a:cs typeface="Verdana"/>
              </a:rPr>
              <a:t>беретін</a:t>
            </a:r>
            <a:r>
              <a:rPr dirty="0" sz="4000" spc="-270">
                <a:latin typeface="Verdana"/>
                <a:cs typeface="Verdana"/>
              </a:rPr>
              <a:t> </a:t>
            </a:r>
            <a:r>
              <a:rPr dirty="0" sz="4000" spc="-290">
                <a:latin typeface="Verdana"/>
                <a:cs typeface="Verdana"/>
              </a:rPr>
              <a:t>машиналық</a:t>
            </a:r>
            <a:r>
              <a:rPr dirty="0" sz="4000" spc="-270">
                <a:latin typeface="Verdana"/>
                <a:cs typeface="Verdana"/>
              </a:rPr>
              <a:t> </a:t>
            </a:r>
            <a:r>
              <a:rPr dirty="0" sz="4000" spc="-345">
                <a:latin typeface="Verdana"/>
                <a:cs typeface="Verdana"/>
              </a:rPr>
              <a:t>оқыту</a:t>
            </a:r>
            <a:r>
              <a:rPr dirty="0" sz="4000" spc="-270">
                <a:latin typeface="Verdana"/>
                <a:cs typeface="Verdana"/>
              </a:rPr>
              <a:t> </a:t>
            </a:r>
            <a:r>
              <a:rPr dirty="0" sz="4000" spc="-10">
                <a:latin typeface="Verdana"/>
                <a:cs typeface="Verdana"/>
              </a:rPr>
              <a:t>әдісі.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5018" y="648500"/>
            <a:ext cx="49161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5"/>
              <a:t>Терминология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0709" y="5624807"/>
            <a:ext cx="504826" cy="58102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7049" y="1478682"/>
            <a:ext cx="18810605" cy="893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965200" indent="127000">
              <a:lnSpc>
                <a:spcPct val="100000"/>
              </a:lnSpc>
              <a:spcBef>
                <a:spcPts val="100"/>
              </a:spcBef>
            </a:pPr>
            <a:r>
              <a:rPr dirty="0" sz="4000" spc="185" b="1">
                <a:latin typeface="Arial"/>
                <a:cs typeface="Arial"/>
              </a:rPr>
              <a:t>Қауымдастық</a:t>
            </a:r>
            <a:r>
              <a:rPr dirty="0" sz="4000" spc="-150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ережелері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(Association</a:t>
            </a:r>
            <a:r>
              <a:rPr dirty="0" sz="4000" spc="-40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Rules)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35" b="1">
                <a:latin typeface="Times New Roman"/>
                <a:cs typeface="Times New Roman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үлкен</a:t>
            </a:r>
            <a:r>
              <a:rPr dirty="0" sz="4000" spc="-9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10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талдау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әртүрлі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параметрлер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арасындағы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үлгілер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қатынастарды</a:t>
            </a:r>
            <a:r>
              <a:rPr dirty="0" sz="4000" spc="-5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табу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45">
                <a:latin typeface="Microsoft Sans Serif"/>
                <a:cs typeface="Microsoft Sans Serif"/>
              </a:rPr>
              <a:t>әдістері</a:t>
            </a:r>
            <a:r>
              <a:rPr dirty="0" sz="4000" spc="4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22225" marR="258445">
              <a:lnSpc>
                <a:spcPct val="100000"/>
              </a:lnSpc>
              <a:spcBef>
                <a:spcPts val="3690"/>
              </a:spcBef>
            </a:pPr>
            <a:r>
              <a:rPr dirty="0" sz="4000" spc="130" b="1">
                <a:latin typeface="Arial"/>
                <a:cs typeface="Arial"/>
              </a:rPr>
              <a:t>Кері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160" b="1">
                <a:latin typeface="Arial"/>
                <a:cs typeface="Arial"/>
              </a:rPr>
              <a:t>бағытталған</a:t>
            </a:r>
            <a:r>
              <a:rPr dirty="0" sz="4000" spc="-175" b="1">
                <a:latin typeface="Arial"/>
                <a:cs typeface="Arial"/>
              </a:rPr>
              <a:t> </a:t>
            </a:r>
            <a:r>
              <a:rPr dirty="0" sz="4000" spc="190" b="1">
                <a:latin typeface="Arial"/>
                <a:cs typeface="Arial"/>
              </a:rPr>
              <a:t>нейрондық</a:t>
            </a:r>
            <a:r>
              <a:rPr dirty="0" sz="4000" spc="-180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желілер</a:t>
            </a:r>
            <a:r>
              <a:rPr dirty="0" sz="4000" spc="-175" b="1">
                <a:latin typeface="Arial"/>
                <a:cs typeface="Arial"/>
              </a:rPr>
              <a:t> </a:t>
            </a:r>
            <a:r>
              <a:rPr dirty="0" sz="4000" spc="-105" b="1">
                <a:latin typeface="Times New Roman"/>
                <a:cs typeface="Times New Roman"/>
              </a:rPr>
              <a:t>(Feedforward</a:t>
            </a:r>
            <a:r>
              <a:rPr dirty="0" sz="4000" spc="-65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Neural</a:t>
            </a:r>
            <a:r>
              <a:rPr dirty="0" sz="4000" spc="-70" b="1">
                <a:latin typeface="Times New Roman"/>
                <a:cs typeface="Times New Roman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Networks)</a:t>
            </a:r>
            <a:r>
              <a:rPr dirty="0" sz="4000" spc="-60" b="1">
                <a:latin typeface="Times New Roman"/>
                <a:cs typeface="Times New Roman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үлгіні </a:t>
            </a:r>
            <a:r>
              <a:rPr dirty="0" sz="4000" spc="90">
                <a:latin typeface="Microsoft Sans Serif"/>
                <a:cs typeface="Microsoft Sans Serif"/>
              </a:rPr>
              <a:t>тану</a:t>
            </a:r>
            <a:r>
              <a:rPr dirty="0" sz="4000" spc="90">
                <a:latin typeface="Times New Roman"/>
                <a:cs typeface="Times New Roman"/>
              </a:rPr>
              <a:t>,</a:t>
            </a:r>
            <a:r>
              <a:rPr dirty="0" sz="4000" spc="60">
                <a:latin typeface="Times New Roman"/>
                <a:cs typeface="Times New Roman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болжау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жіктеу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сияқты</a:t>
            </a:r>
            <a:r>
              <a:rPr dirty="0" sz="4000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әртүрлі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мәселелерді</a:t>
            </a:r>
            <a:r>
              <a:rPr dirty="0" sz="4000" spc="5">
                <a:latin typeface="Microsoft Sans Serif"/>
                <a:cs typeface="Microsoft Sans Serif"/>
              </a:rPr>
              <a:t> </a:t>
            </a:r>
            <a:r>
              <a:rPr dirty="0" sz="4000" spc="185">
                <a:latin typeface="Microsoft Sans Serif"/>
                <a:cs typeface="Microsoft Sans Serif"/>
              </a:rPr>
              <a:t>шешу</a:t>
            </a:r>
            <a:r>
              <a:rPr dirty="0" sz="4000">
                <a:latin typeface="Microsoft Sans Serif"/>
                <a:cs typeface="Microsoft Sans Serif"/>
              </a:rPr>
              <a:t> </a:t>
            </a:r>
            <a:r>
              <a:rPr dirty="0" sz="4000" spc="175">
                <a:latin typeface="Microsoft Sans Serif"/>
                <a:cs typeface="Microsoft Sans Serif"/>
              </a:rPr>
              <a:t>үшін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жасанды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75">
                <a:latin typeface="Microsoft Sans Serif"/>
                <a:cs typeface="Microsoft Sans Serif"/>
              </a:rPr>
              <a:t>нейрондық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желінің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85">
                <a:latin typeface="Microsoft Sans Serif"/>
                <a:cs typeface="Microsoft Sans Serif"/>
              </a:rPr>
              <a:t>түрі</a:t>
            </a:r>
            <a:r>
              <a:rPr dirty="0" sz="4000" spc="8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0">
              <a:lnSpc>
                <a:spcPct val="100000"/>
              </a:lnSpc>
            </a:pPr>
            <a:r>
              <a:rPr dirty="0" sz="4000" spc="210" b="1">
                <a:latin typeface="Arial"/>
                <a:cs typeface="Arial"/>
              </a:rPr>
              <a:t>Қайталанатын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 spc="190" b="1">
                <a:latin typeface="Arial"/>
                <a:cs typeface="Arial"/>
              </a:rPr>
              <a:t>нейрондық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желілер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110" b="1">
                <a:latin typeface="Times New Roman"/>
                <a:cs typeface="Times New Roman"/>
              </a:rPr>
              <a:t>(Recurrent</a:t>
            </a:r>
            <a:r>
              <a:rPr dirty="0" sz="4000" spc="-55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Neural</a:t>
            </a:r>
            <a:r>
              <a:rPr dirty="0" sz="4000" spc="-50" b="1">
                <a:latin typeface="Times New Roman"/>
                <a:cs typeface="Times New Roman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Networks)</a:t>
            </a:r>
            <a:r>
              <a:rPr dirty="0" sz="4000" spc="-5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мәтін</a:t>
            </a:r>
            <a:r>
              <a:rPr dirty="0" sz="4000" spc="110">
                <a:latin typeface="Times New Roman"/>
                <a:cs typeface="Times New Roman"/>
              </a:rPr>
              <a:t>,</a:t>
            </a:r>
            <a:r>
              <a:rPr dirty="0" sz="4000" spc="-55">
                <a:latin typeface="Times New Roman"/>
                <a:cs typeface="Times New Roman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сөз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уақыт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0">
                <a:latin typeface="Microsoft Sans Serif"/>
                <a:cs typeface="Microsoft Sans Serif"/>
              </a:rPr>
              <a:t>қатары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сияқты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дәйекті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деректерді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өңдеуге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қабілетті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жасанды </a:t>
            </a:r>
            <a:r>
              <a:rPr dirty="0" sz="4000" spc="175">
                <a:latin typeface="Microsoft Sans Serif"/>
                <a:cs typeface="Microsoft Sans Serif"/>
              </a:rPr>
              <a:t>нейрондық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желінің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түрі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12700" marR="5080" indent="127000">
              <a:lnSpc>
                <a:spcPct val="100000"/>
              </a:lnSpc>
              <a:spcBef>
                <a:spcPts val="3670"/>
              </a:spcBef>
            </a:pPr>
            <a:r>
              <a:rPr dirty="0" sz="4000" spc="145" b="1">
                <a:latin typeface="Arial"/>
                <a:cs typeface="Arial"/>
              </a:rPr>
              <a:t>Конволюциялық</a:t>
            </a:r>
            <a:r>
              <a:rPr dirty="0" sz="4000" spc="-190" b="1">
                <a:latin typeface="Arial"/>
                <a:cs typeface="Arial"/>
              </a:rPr>
              <a:t> </a:t>
            </a:r>
            <a:r>
              <a:rPr dirty="0" sz="4000" spc="190" b="1">
                <a:latin typeface="Arial"/>
                <a:cs typeface="Arial"/>
              </a:rPr>
              <a:t>нейрондық</a:t>
            </a:r>
            <a:r>
              <a:rPr dirty="0" sz="4000" spc="-185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желілер</a:t>
            </a:r>
            <a:r>
              <a:rPr dirty="0" sz="4000" spc="-185" b="1">
                <a:latin typeface="Arial"/>
                <a:cs typeface="Arial"/>
              </a:rPr>
              <a:t> </a:t>
            </a:r>
            <a:r>
              <a:rPr dirty="0" sz="4000" spc="-75" b="1">
                <a:latin typeface="Times New Roman"/>
                <a:cs typeface="Times New Roman"/>
              </a:rPr>
              <a:t>(Convolutional</a:t>
            </a:r>
            <a:r>
              <a:rPr dirty="0" sz="4000" spc="-80" b="1">
                <a:latin typeface="Times New Roman"/>
                <a:cs typeface="Times New Roman"/>
              </a:rPr>
              <a:t> </a:t>
            </a:r>
            <a:r>
              <a:rPr dirty="0" sz="4000" spc="-35" b="1">
                <a:latin typeface="Times New Roman"/>
                <a:cs typeface="Times New Roman"/>
              </a:rPr>
              <a:t>Neural</a:t>
            </a:r>
            <a:r>
              <a:rPr dirty="0" sz="4000" spc="-75" b="1">
                <a:latin typeface="Times New Roman"/>
                <a:cs typeface="Times New Roman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Networks)</a:t>
            </a:r>
            <a:r>
              <a:rPr dirty="0" sz="4000" spc="-75" b="1">
                <a:latin typeface="Times New Roman"/>
                <a:cs typeface="Times New Roman"/>
              </a:rPr>
              <a:t> </a:t>
            </a:r>
            <a:r>
              <a:rPr dirty="0" sz="4000" spc="-50" b="1">
                <a:latin typeface="Times New Roman"/>
                <a:cs typeface="Times New Roman"/>
              </a:rPr>
              <a:t>– </a:t>
            </a:r>
            <a:r>
              <a:rPr dirty="0" sz="4000" spc="80">
                <a:latin typeface="Microsoft Sans Serif"/>
                <a:cs typeface="Microsoft Sans Serif"/>
              </a:rPr>
              <a:t>кескіндер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бейнелерді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өңдеу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талдау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65">
                <a:latin typeface="Microsoft Sans Serif"/>
                <a:cs typeface="Microsoft Sans Serif"/>
              </a:rPr>
              <a:t>жасанды </a:t>
            </a:r>
            <a:r>
              <a:rPr dirty="0" sz="4000" spc="175">
                <a:latin typeface="Microsoft Sans Serif"/>
                <a:cs typeface="Microsoft Sans Serif"/>
              </a:rPr>
              <a:t>нейрондық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желінің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түрі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915" y="241354"/>
            <a:ext cx="49161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175"/>
              <a:t>Терминология</a:t>
            </a:r>
            <a:endParaRPr sz="5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14596" y="3068789"/>
            <a:ext cx="762002" cy="57150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813" y="5507458"/>
            <a:ext cx="762003" cy="57150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11433" y="2433874"/>
            <a:ext cx="16284575" cy="630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9165" indent="127000">
              <a:lnSpc>
                <a:spcPct val="115599"/>
              </a:lnSpc>
              <a:spcBef>
                <a:spcPts val="100"/>
              </a:spcBef>
            </a:pPr>
            <a:r>
              <a:rPr dirty="0" sz="4000" spc="155" b="1">
                <a:latin typeface="Arial"/>
                <a:cs typeface="Arial"/>
              </a:rPr>
              <a:t>Үлгіні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165" b="1">
                <a:latin typeface="Arial"/>
                <a:cs typeface="Arial"/>
              </a:rPr>
              <a:t>тану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(Image</a:t>
            </a:r>
            <a:r>
              <a:rPr dirty="0" sz="4000" spc="-50" b="1">
                <a:latin typeface="Times New Roman"/>
                <a:cs typeface="Times New Roman"/>
              </a:rPr>
              <a:t> </a:t>
            </a:r>
            <a:r>
              <a:rPr dirty="0" sz="4000" spc="-45" b="1">
                <a:latin typeface="Times New Roman"/>
                <a:cs typeface="Times New Roman"/>
              </a:rPr>
              <a:t>Recognition)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бейнелердегі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105">
                <a:latin typeface="Microsoft Sans Serif"/>
                <a:cs typeface="Microsoft Sans Serif"/>
              </a:rPr>
              <a:t>объектілер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мен </a:t>
            </a:r>
            <a:r>
              <a:rPr dirty="0" sz="4000" spc="70">
                <a:latin typeface="Microsoft Sans Serif"/>
                <a:cs typeface="Microsoft Sans Serif"/>
              </a:rPr>
              <a:t>үлгілерді</a:t>
            </a:r>
            <a:r>
              <a:rPr dirty="0" sz="4000" spc="-45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және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95">
                <a:latin typeface="Microsoft Sans Serif"/>
                <a:cs typeface="Microsoft Sans Serif"/>
              </a:rPr>
              <a:t>анықтау</a:t>
            </a:r>
            <a:r>
              <a:rPr dirty="0" sz="4000" spc="-4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процесі</a:t>
            </a:r>
            <a:r>
              <a:rPr dirty="0" sz="4000" spc="11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 indent="254000">
              <a:lnSpc>
                <a:spcPct val="100000"/>
              </a:lnSpc>
            </a:pPr>
            <a:r>
              <a:rPr dirty="0" sz="4000" spc="160" b="1">
                <a:latin typeface="Arial"/>
                <a:cs typeface="Arial"/>
              </a:rPr>
              <a:t>Оңтайландыру</a:t>
            </a:r>
            <a:r>
              <a:rPr dirty="0" sz="4000" spc="-140" b="1">
                <a:latin typeface="Arial"/>
                <a:cs typeface="Arial"/>
              </a:rPr>
              <a:t> </a:t>
            </a:r>
            <a:r>
              <a:rPr dirty="0" sz="4000" spc="155" b="1">
                <a:latin typeface="Arial"/>
                <a:cs typeface="Arial"/>
              </a:rPr>
              <a:t>алгоритмдері</a:t>
            </a:r>
            <a:r>
              <a:rPr dirty="0" sz="4000" spc="-140" b="1">
                <a:latin typeface="Arial"/>
                <a:cs typeface="Arial"/>
              </a:rPr>
              <a:t> </a:t>
            </a:r>
            <a:r>
              <a:rPr dirty="0" sz="4000" spc="-50" b="1">
                <a:latin typeface="Times New Roman"/>
                <a:cs typeface="Times New Roman"/>
              </a:rPr>
              <a:t>(Optimization</a:t>
            </a:r>
            <a:r>
              <a:rPr dirty="0" sz="4000" spc="-30" b="1">
                <a:latin typeface="Times New Roman"/>
                <a:cs typeface="Times New Roman"/>
              </a:rPr>
              <a:t> </a:t>
            </a:r>
            <a:r>
              <a:rPr dirty="0" sz="4000" spc="-80" b="1">
                <a:latin typeface="Times New Roman"/>
                <a:cs typeface="Times New Roman"/>
              </a:rPr>
              <a:t>Algorithms)</a:t>
            </a:r>
            <a:r>
              <a:rPr dirty="0" sz="4000" spc="-2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25" b="1">
                <a:latin typeface="Times New Roman"/>
                <a:cs typeface="Times New Roman"/>
              </a:rPr>
              <a:t> </a:t>
            </a:r>
            <a:r>
              <a:rPr dirty="0" sz="4000" spc="80">
                <a:latin typeface="Microsoft Sans Serif"/>
                <a:cs typeface="Microsoft Sans Serif"/>
              </a:rPr>
              <a:t>әртүрлі </a:t>
            </a:r>
            <a:r>
              <a:rPr dirty="0" sz="4000" spc="130">
                <a:latin typeface="Microsoft Sans Serif"/>
                <a:cs typeface="Microsoft Sans Serif"/>
              </a:rPr>
              <a:t>оңтайландыру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55">
                <a:latin typeface="Microsoft Sans Serif"/>
                <a:cs typeface="Microsoft Sans Serif"/>
              </a:rPr>
              <a:t>мәселелерінде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65">
                <a:latin typeface="Microsoft Sans Serif"/>
                <a:cs typeface="Microsoft Sans Serif"/>
              </a:rPr>
              <a:t>ең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70">
                <a:latin typeface="Microsoft Sans Serif"/>
                <a:cs typeface="Microsoft Sans Serif"/>
              </a:rPr>
              <a:t>жақсы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20">
                <a:latin typeface="Microsoft Sans Serif"/>
                <a:cs typeface="Microsoft Sans Serif"/>
              </a:rPr>
              <a:t>шешімдерді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табу</a:t>
            </a:r>
            <a:r>
              <a:rPr dirty="0" sz="4000" spc="-10">
                <a:latin typeface="Microsoft Sans Serif"/>
                <a:cs typeface="Microsoft Sans Serif"/>
              </a:rPr>
              <a:t> </a:t>
            </a:r>
            <a:r>
              <a:rPr dirty="0" sz="4000" spc="175">
                <a:latin typeface="Microsoft Sans Serif"/>
                <a:cs typeface="Microsoft Sans Serif"/>
              </a:rPr>
              <a:t>үшін </a:t>
            </a:r>
            <a:r>
              <a:rPr dirty="0" sz="4000" spc="110">
                <a:latin typeface="Microsoft Sans Serif"/>
                <a:cs typeface="Microsoft Sans Serif"/>
              </a:rPr>
              <a:t>қолданылатын</a:t>
            </a:r>
            <a:r>
              <a:rPr dirty="0" sz="4000" spc="5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әдістер</a:t>
            </a:r>
            <a:r>
              <a:rPr dirty="0" sz="4000" spc="55">
                <a:latin typeface="Microsoft Sans Serif"/>
                <a:cs typeface="Microsoft Sans Serif"/>
              </a:rPr>
              <a:t> </a:t>
            </a:r>
            <a:r>
              <a:rPr dirty="0" sz="4000" spc="145">
                <a:latin typeface="Microsoft Sans Serif"/>
                <a:cs typeface="Microsoft Sans Serif"/>
              </a:rPr>
              <a:t>мен</a:t>
            </a:r>
            <a:r>
              <a:rPr dirty="0" sz="4000" spc="55">
                <a:latin typeface="Microsoft Sans Serif"/>
                <a:cs typeface="Microsoft Sans Serif"/>
              </a:rPr>
              <a:t> </a:t>
            </a:r>
            <a:r>
              <a:rPr dirty="0" sz="4000" spc="100">
                <a:latin typeface="Microsoft Sans Serif"/>
                <a:cs typeface="Microsoft Sans Serif"/>
              </a:rPr>
              <a:t>алгоритмдер</a:t>
            </a:r>
            <a:r>
              <a:rPr dirty="0" sz="4000" spc="100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95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393700" indent="127000">
              <a:lnSpc>
                <a:spcPct val="100000"/>
              </a:lnSpc>
            </a:pPr>
            <a:r>
              <a:rPr dirty="0" sz="4000" spc="280" b="1">
                <a:latin typeface="Arial"/>
                <a:cs typeface="Arial"/>
              </a:rPr>
              <a:t>Шешім</a:t>
            </a:r>
            <a:r>
              <a:rPr dirty="0" sz="4000" spc="-160" b="1">
                <a:latin typeface="Arial"/>
                <a:cs typeface="Arial"/>
              </a:rPr>
              <a:t> </a:t>
            </a:r>
            <a:r>
              <a:rPr dirty="0" sz="4000" spc="200" b="1">
                <a:latin typeface="Arial"/>
                <a:cs typeface="Arial"/>
              </a:rPr>
              <a:t>ағаштары</a:t>
            </a:r>
            <a:r>
              <a:rPr dirty="0" sz="4000" spc="-155" b="1">
                <a:latin typeface="Arial"/>
                <a:cs typeface="Arial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(Decision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spc="-30" b="1">
                <a:latin typeface="Times New Roman"/>
                <a:cs typeface="Times New Roman"/>
              </a:rPr>
              <a:t>Trees)</a:t>
            </a:r>
            <a:r>
              <a:rPr dirty="0" sz="4000" spc="-45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–</a:t>
            </a:r>
            <a:r>
              <a:rPr dirty="0" sz="4000" spc="-40" b="1">
                <a:latin typeface="Times New Roman"/>
                <a:cs typeface="Times New Roman"/>
              </a:rPr>
              <a:t> </a:t>
            </a:r>
            <a:r>
              <a:rPr dirty="0" sz="4000" spc="185">
                <a:latin typeface="Microsoft Sans Serif"/>
                <a:cs typeface="Microsoft Sans Serif"/>
              </a:rPr>
              <a:t>шешім</a:t>
            </a:r>
            <a:r>
              <a:rPr dirty="0" sz="4000" spc="-105">
                <a:latin typeface="Microsoft Sans Serif"/>
                <a:cs typeface="Microsoft Sans Serif"/>
              </a:rPr>
              <a:t> </a:t>
            </a:r>
            <a:r>
              <a:rPr dirty="0" sz="4000" spc="50">
                <a:latin typeface="Microsoft Sans Serif"/>
                <a:cs typeface="Microsoft Sans Serif"/>
              </a:rPr>
              <a:t>қабылдау</a:t>
            </a:r>
            <a:r>
              <a:rPr dirty="0" sz="4000" spc="-110">
                <a:latin typeface="Microsoft Sans Serif"/>
                <a:cs typeface="Microsoft Sans Serif"/>
              </a:rPr>
              <a:t> </a:t>
            </a:r>
            <a:r>
              <a:rPr dirty="0" sz="4000" spc="195">
                <a:latin typeface="Microsoft Sans Serif"/>
                <a:cs typeface="Microsoft Sans Serif"/>
              </a:rPr>
              <a:t>үшін</a:t>
            </a:r>
            <a:r>
              <a:rPr dirty="0" sz="4000" spc="-105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ағаш </a:t>
            </a:r>
            <a:r>
              <a:rPr dirty="0" sz="4000" spc="155">
                <a:latin typeface="Microsoft Sans Serif"/>
                <a:cs typeface="Microsoft Sans Serif"/>
              </a:rPr>
              <a:t>құрылымын</a:t>
            </a:r>
            <a:r>
              <a:rPr dirty="0" sz="4000" spc="-35">
                <a:latin typeface="Microsoft Sans Serif"/>
                <a:cs typeface="Microsoft Sans Serif"/>
              </a:rPr>
              <a:t> </a:t>
            </a:r>
            <a:r>
              <a:rPr dirty="0" sz="4000" spc="114">
                <a:latin typeface="Microsoft Sans Serif"/>
                <a:cs typeface="Microsoft Sans Serif"/>
              </a:rPr>
              <a:t>пайдаланатын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50">
                <a:latin typeface="Microsoft Sans Serif"/>
                <a:cs typeface="Microsoft Sans Serif"/>
              </a:rPr>
              <a:t>машиналық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110">
                <a:latin typeface="Microsoft Sans Serif"/>
                <a:cs typeface="Microsoft Sans Serif"/>
              </a:rPr>
              <a:t>оқыту</a:t>
            </a:r>
            <a:r>
              <a:rPr dirty="0" sz="4000" spc="-30">
                <a:latin typeface="Microsoft Sans Serif"/>
                <a:cs typeface="Microsoft Sans Serif"/>
              </a:rPr>
              <a:t> </a:t>
            </a:r>
            <a:r>
              <a:rPr dirty="0" sz="4000" spc="75">
                <a:latin typeface="Microsoft Sans Serif"/>
                <a:cs typeface="Microsoft Sans Serif"/>
              </a:rPr>
              <a:t>үлгілері</a:t>
            </a:r>
            <a:r>
              <a:rPr dirty="0" sz="4000" spc="75"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7595" y="668572"/>
            <a:ext cx="58953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20"/>
              <a:t>Терминология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1271" y="5401877"/>
            <a:ext cx="9544096" cy="47720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3427" rIns="0" bIns="0" rtlCol="0" vert="horz">
            <a:spAutoFit/>
          </a:bodyPr>
          <a:lstStyle/>
          <a:p>
            <a:pPr marL="948690">
              <a:lnSpc>
                <a:spcPct val="100000"/>
              </a:lnSpc>
              <a:spcBef>
                <a:spcPts val="100"/>
              </a:spcBef>
            </a:pPr>
            <a:r>
              <a:rPr dirty="0" sz="5000" spc="100">
                <a:solidFill>
                  <a:srgbClr val="564A3C"/>
                </a:solidFill>
              </a:rPr>
              <a:t>Жасанды</a:t>
            </a:r>
            <a:r>
              <a:rPr dirty="0" sz="5000" spc="-125">
                <a:solidFill>
                  <a:srgbClr val="564A3C"/>
                </a:solidFill>
              </a:rPr>
              <a:t> </a:t>
            </a:r>
            <a:r>
              <a:rPr dirty="0" sz="5000" spc="254">
                <a:solidFill>
                  <a:srgbClr val="564A3C"/>
                </a:solidFill>
              </a:rPr>
              <a:t>интеллект</a:t>
            </a:r>
            <a:r>
              <a:rPr dirty="0" sz="5000" spc="-125">
                <a:solidFill>
                  <a:srgbClr val="564A3C"/>
                </a:solidFill>
              </a:rPr>
              <a:t> </a:t>
            </a:r>
            <a:r>
              <a:rPr dirty="0" sz="5000" spc="225">
                <a:solidFill>
                  <a:srgbClr val="564A3C"/>
                </a:solidFill>
              </a:rPr>
              <a:t>дегеніміз</a:t>
            </a:r>
            <a:r>
              <a:rPr dirty="0" sz="5000" spc="-125">
                <a:solidFill>
                  <a:srgbClr val="564A3C"/>
                </a:solidFill>
              </a:rPr>
              <a:t> </a:t>
            </a:r>
            <a:r>
              <a:rPr dirty="0" sz="5000" spc="-25">
                <a:solidFill>
                  <a:srgbClr val="564A3C"/>
                </a:solidFill>
              </a:rPr>
              <a:t>не</a:t>
            </a:r>
            <a:r>
              <a:rPr dirty="0" sz="5000" spc="-25">
                <a:solidFill>
                  <a:srgbClr val="564A3C"/>
                </a:solidFill>
                <a:latin typeface="Times New Roman"/>
                <a:cs typeface="Times New Roman"/>
              </a:rPr>
              <a:t>?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3625" y="2680268"/>
            <a:ext cx="17910175" cy="251142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515620" marR="5080" indent="-502920">
              <a:lnSpc>
                <a:spcPts val="4730"/>
              </a:lnSpc>
              <a:spcBef>
                <a:spcPts val="815"/>
              </a:spcBef>
              <a:buClr>
                <a:srgbClr val="564A3C"/>
              </a:buClr>
              <a:buSzPct val="105555"/>
              <a:buChar char="•"/>
              <a:tabLst>
                <a:tab pos="515620" algn="l"/>
              </a:tabLst>
            </a:pPr>
            <a:r>
              <a:rPr dirty="0" sz="4500" spc="90" b="1">
                <a:latin typeface="Arial"/>
                <a:cs typeface="Arial"/>
              </a:rPr>
              <a:t>Жасанды</a:t>
            </a:r>
            <a:r>
              <a:rPr dirty="0" sz="4500" spc="-114" b="1">
                <a:latin typeface="Arial"/>
                <a:cs typeface="Arial"/>
              </a:rPr>
              <a:t> </a:t>
            </a:r>
            <a:r>
              <a:rPr dirty="0" sz="4500" spc="235" b="1">
                <a:latin typeface="Arial"/>
                <a:cs typeface="Arial"/>
              </a:rPr>
              <a:t>интеллект</a:t>
            </a:r>
            <a:r>
              <a:rPr dirty="0" sz="4500" spc="-114" b="1">
                <a:latin typeface="Arial"/>
                <a:cs typeface="Arial"/>
              </a:rPr>
              <a:t> </a:t>
            </a:r>
            <a:r>
              <a:rPr dirty="0" sz="4500" b="1">
                <a:latin typeface="Times New Roman"/>
                <a:cs typeface="Times New Roman"/>
              </a:rPr>
              <a:t>(AI)</a:t>
            </a:r>
            <a:r>
              <a:rPr dirty="0" sz="4500" spc="10" b="1">
                <a:latin typeface="Times New Roman"/>
                <a:cs typeface="Times New Roman"/>
              </a:rPr>
              <a:t> </a:t>
            </a:r>
            <a:r>
              <a:rPr dirty="0" sz="4500" b="1">
                <a:latin typeface="Times New Roman"/>
                <a:cs typeface="Times New Roman"/>
              </a:rPr>
              <a:t>-</a:t>
            </a:r>
            <a:r>
              <a:rPr dirty="0" sz="4500" spc="10" b="1">
                <a:latin typeface="Times New Roman"/>
                <a:cs typeface="Times New Roman"/>
              </a:rPr>
              <a:t> </a:t>
            </a:r>
            <a:r>
              <a:rPr dirty="0" sz="4500">
                <a:latin typeface="Microsoft Sans Serif"/>
                <a:cs typeface="Microsoft Sans Serif"/>
              </a:rPr>
              <a:t>бұл</a:t>
            </a:r>
            <a:r>
              <a:rPr dirty="0" sz="4500" spc="-60">
                <a:latin typeface="Microsoft Sans Serif"/>
                <a:cs typeface="Microsoft Sans Serif"/>
              </a:rPr>
              <a:t> </a:t>
            </a:r>
            <a:r>
              <a:rPr dirty="0" sz="4500" spc="165">
                <a:latin typeface="Microsoft Sans Serif"/>
                <a:cs typeface="Microsoft Sans Serif"/>
              </a:rPr>
              <a:t>компьютерлік</a:t>
            </a:r>
            <a:r>
              <a:rPr dirty="0" sz="4500" spc="-60">
                <a:latin typeface="Microsoft Sans Serif"/>
                <a:cs typeface="Microsoft Sans Serif"/>
              </a:rPr>
              <a:t> </a:t>
            </a:r>
            <a:r>
              <a:rPr dirty="0" sz="4500" spc="225">
                <a:latin typeface="Microsoft Sans Serif"/>
                <a:cs typeface="Microsoft Sans Serif"/>
              </a:rPr>
              <a:t>ғылымның</a:t>
            </a:r>
            <a:r>
              <a:rPr dirty="0" sz="4500" spc="-55">
                <a:latin typeface="Microsoft Sans Serif"/>
                <a:cs typeface="Microsoft Sans Serif"/>
              </a:rPr>
              <a:t> </a:t>
            </a:r>
            <a:r>
              <a:rPr dirty="0" sz="4500" spc="135">
                <a:latin typeface="Microsoft Sans Serif"/>
                <a:cs typeface="Microsoft Sans Serif"/>
              </a:rPr>
              <a:t>кең </a:t>
            </a:r>
            <a:r>
              <a:rPr dirty="0" sz="4500">
                <a:latin typeface="Microsoft Sans Serif"/>
                <a:cs typeface="Microsoft Sans Serif"/>
              </a:rPr>
              <a:t>саласы</a:t>
            </a:r>
            <a:r>
              <a:rPr dirty="0" sz="4500">
                <a:latin typeface="Times New Roman"/>
                <a:cs typeface="Times New Roman"/>
              </a:rPr>
              <a:t>,</a:t>
            </a:r>
            <a:r>
              <a:rPr dirty="0" sz="4500" spc="30">
                <a:latin typeface="Times New Roman"/>
                <a:cs typeface="Times New Roman"/>
              </a:rPr>
              <a:t> </a:t>
            </a:r>
            <a:r>
              <a:rPr dirty="0" sz="4500" spc="110">
                <a:latin typeface="Microsoft Sans Serif"/>
                <a:cs typeface="Microsoft Sans Serif"/>
              </a:rPr>
              <a:t>ол</a:t>
            </a:r>
            <a:r>
              <a:rPr dirty="0" sz="4500" spc="-35">
                <a:latin typeface="Microsoft Sans Serif"/>
                <a:cs typeface="Microsoft Sans Serif"/>
              </a:rPr>
              <a:t> </a:t>
            </a:r>
            <a:r>
              <a:rPr dirty="0" sz="4500" spc="90">
                <a:latin typeface="Microsoft Sans Serif"/>
                <a:cs typeface="Microsoft Sans Serif"/>
              </a:rPr>
              <a:t>жұмыс</a:t>
            </a:r>
            <a:r>
              <a:rPr dirty="0" sz="4500" spc="-35">
                <a:latin typeface="Microsoft Sans Serif"/>
                <a:cs typeface="Microsoft Sans Serif"/>
              </a:rPr>
              <a:t> </a:t>
            </a:r>
            <a:r>
              <a:rPr dirty="0" sz="4500" spc="95">
                <a:latin typeface="Microsoft Sans Serif"/>
                <a:cs typeface="Microsoft Sans Serif"/>
              </a:rPr>
              <a:t>істей</a:t>
            </a:r>
            <a:r>
              <a:rPr dirty="0" sz="4500" spc="-35">
                <a:latin typeface="Microsoft Sans Serif"/>
                <a:cs typeface="Microsoft Sans Serif"/>
              </a:rPr>
              <a:t> </a:t>
            </a:r>
            <a:r>
              <a:rPr dirty="0" sz="4500" spc="110">
                <a:latin typeface="Microsoft Sans Serif"/>
                <a:cs typeface="Microsoft Sans Serif"/>
              </a:rPr>
              <a:t>алатын</a:t>
            </a:r>
            <a:r>
              <a:rPr dirty="0" sz="4500" spc="-35">
                <a:latin typeface="Microsoft Sans Serif"/>
                <a:cs typeface="Microsoft Sans Serif"/>
              </a:rPr>
              <a:t> </a:t>
            </a:r>
            <a:r>
              <a:rPr dirty="0" sz="4500" spc="80">
                <a:latin typeface="Microsoft Sans Serif"/>
                <a:cs typeface="Microsoft Sans Serif"/>
              </a:rPr>
              <a:t>интеллектуалды </a:t>
            </a:r>
            <a:r>
              <a:rPr dirty="0" sz="4500" spc="155">
                <a:latin typeface="Microsoft Sans Serif"/>
                <a:cs typeface="Microsoft Sans Serif"/>
              </a:rPr>
              <a:t>машиналарды</a:t>
            </a:r>
            <a:r>
              <a:rPr dirty="0" sz="4500">
                <a:latin typeface="Microsoft Sans Serif"/>
                <a:cs typeface="Microsoft Sans Serif"/>
              </a:rPr>
              <a:t> жасауға </a:t>
            </a:r>
            <a:r>
              <a:rPr dirty="0" sz="4500" spc="110">
                <a:latin typeface="Microsoft Sans Serif"/>
                <a:cs typeface="Microsoft Sans Serif"/>
              </a:rPr>
              <a:t>бағытталған</a:t>
            </a:r>
            <a:r>
              <a:rPr dirty="0" sz="4500" spc="110">
                <a:latin typeface="Times New Roman"/>
                <a:cs typeface="Times New Roman"/>
              </a:rPr>
              <a:t>.</a:t>
            </a:r>
            <a:r>
              <a:rPr dirty="0" sz="4500" spc="70">
                <a:latin typeface="Times New Roman"/>
                <a:cs typeface="Times New Roman"/>
              </a:rPr>
              <a:t> </a:t>
            </a:r>
            <a:r>
              <a:rPr dirty="0" sz="4500">
                <a:latin typeface="Microsoft Sans Serif"/>
                <a:cs typeface="Microsoft Sans Serif"/>
              </a:rPr>
              <a:t>Әдетте адам </a:t>
            </a:r>
            <a:r>
              <a:rPr dirty="0" sz="4500" spc="125">
                <a:latin typeface="Microsoft Sans Serif"/>
                <a:cs typeface="Microsoft Sans Serif"/>
              </a:rPr>
              <a:t>интеллектін </a:t>
            </a:r>
            <a:r>
              <a:rPr dirty="0" sz="4500" spc="60">
                <a:latin typeface="Microsoft Sans Serif"/>
                <a:cs typeface="Microsoft Sans Serif"/>
              </a:rPr>
              <a:t>қажет</a:t>
            </a:r>
            <a:r>
              <a:rPr dirty="0" sz="4500" spc="-60">
                <a:latin typeface="Microsoft Sans Serif"/>
                <a:cs typeface="Microsoft Sans Serif"/>
              </a:rPr>
              <a:t> </a:t>
            </a:r>
            <a:r>
              <a:rPr dirty="0" sz="4500" spc="105">
                <a:latin typeface="Microsoft Sans Serif"/>
                <a:cs typeface="Microsoft Sans Serif"/>
              </a:rPr>
              <a:t>ететін</a:t>
            </a:r>
            <a:r>
              <a:rPr dirty="0" sz="4500" spc="-50">
                <a:latin typeface="Microsoft Sans Serif"/>
                <a:cs typeface="Microsoft Sans Serif"/>
              </a:rPr>
              <a:t> </a:t>
            </a:r>
            <a:r>
              <a:rPr dirty="0" sz="4500" spc="100">
                <a:latin typeface="Microsoft Sans Serif"/>
                <a:cs typeface="Microsoft Sans Serif"/>
              </a:rPr>
              <a:t>тапсырмаларды</a:t>
            </a:r>
            <a:r>
              <a:rPr dirty="0" sz="4500" spc="-45">
                <a:latin typeface="Microsoft Sans Serif"/>
                <a:cs typeface="Microsoft Sans Serif"/>
              </a:rPr>
              <a:t> </a:t>
            </a:r>
            <a:r>
              <a:rPr dirty="0" sz="4500" spc="130">
                <a:latin typeface="Microsoft Sans Serif"/>
                <a:cs typeface="Microsoft Sans Serif"/>
              </a:rPr>
              <a:t>орындау</a:t>
            </a:r>
            <a:r>
              <a:rPr dirty="0" sz="4500" spc="130">
                <a:latin typeface="Times New Roman"/>
                <a:cs typeface="Times New Roman"/>
              </a:rPr>
              <a:t>.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478922" y="2310138"/>
            <a:ext cx="6391910" cy="3620135"/>
            <a:chOff x="2478922" y="2310138"/>
            <a:chExt cx="6391910" cy="36201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8922" y="2310138"/>
              <a:ext cx="6391306" cy="361951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0240" y="2333960"/>
              <a:ext cx="6305581" cy="3543317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1500542" y="1799976"/>
            <a:ext cx="7458709" cy="4267835"/>
            <a:chOff x="11500542" y="1799976"/>
            <a:chExt cx="7458709" cy="426783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00542" y="1799976"/>
              <a:ext cx="7458111" cy="426722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31985" y="1823675"/>
              <a:ext cx="7372386" cy="418149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6902611" y="6759307"/>
            <a:ext cx="7573009" cy="3972560"/>
            <a:chOff x="6902611" y="6759307"/>
            <a:chExt cx="7573009" cy="3972560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02611" y="6759307"/>
              <a:ext cx="7572412" cy="397194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053" y="6782986"/>
              <a:ext cx="7486686" cy="388621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4534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latin typeface="Times New Roman"/>
                <a:cs typeface="Times New Roman"/>
              </a:rPr>
              <a:t>AI</a:t>
            </a:r>
            <a:r>
              <a:rPr dirty="0" sz="5000" spc="-90">
                <a:latin typeface="Times New Roman"/>
                <a:cs typeface="Times New Roman"/>
              </a:rPr>
              <a:t> </a:t>
            </a:r>
            <a:r>
              <a:rPr dirty="0" sz="5000" spc="85"/>
              <a:t>мысалдары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43116" y="6070032"/>
            <a:ext cx="496887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55" b="1">
                <a:latin typeface="Arial"/>
                <a:cs typeface="Arial"/>
              </a:rPr>
              <a:t>Адамды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spc="70" b="1">
                <a:latin typeface="Arial"/>
                <a:cs typeface="Arial"/>
              </a:rPr>
              <a:t>іздеу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170" b="1">
                <a:latin typeface="Arial"/>
                <a:cs typeface="Arial"/>
              </a:rPr>
              <a:t>және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120" b="1">
                <a:latin typeface="Arial"/>
                <a:cs typeface="Arial"/>
              </a:rPr>
              <a:t>анықтау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27232" y="10694209"/>
            <a:ext cx="191579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0" b="1">
                <a:latin typeface="Arial"/>
                <a:cs typeface="Arial"/>
              </a:rPr>
              <a:t>Авто-пилот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404907" y="6042023"/>
            <a:ext cx="373252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1">
                <a:latin typeface="Arial"/>
                <a:cs typeface="Arial"/>
              </a:rPr>
              <a:t>Спамның</a:t>
            </a:r>
            <a:r>
              <a:rPr dirty="0" sz="2600" spc="-14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анықтамасы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Максат Кайролдин</dc:creator>
  <cp:keywords>DAG02xcb2ec,BAGTe3ADBbg,0</cp:keywords>
  <dc:title>Основы искусственного интеллекта Лекция 1: Введение в ИИ. Генеративный ИИ.</dc:title>
  <dcterms:created xsi:type="dcterms:W3CDTF">2025-10-10T08:04:15Z</dcterms:created>
  <dcterms:modified xsi:type="dcterms:W3CDTF">2025-10-10T08:04:15Z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2025-10-04T00:00:00Z</vt:filetime>
  </property>
  <property fmtid="{D5CDD505-2E9C-101B-9397-08002B2CF9AE}" pid="3" name="Creator">
    <vt:lpwstr>Canva</vt:lpwstr>
  </property>
  <property fmtid="{D5CDD505-2E9C-101B-9397-08002B2CF9AE}" pid="4" name="LastSaved">
    <vt:filetime>2025-10-10T00:00:00Z</vt:filetime>
  </property>
  <property fmtid="{D5CDD505-2E9C-101B-9397-08002B2CF9AE}" pid="5" name="Producer">
    <vt:lpwstr>Canva</vt:lpwstr>
  </property>
</Properties>
</file>